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0"/>
  </p:notesMasterIdLst>
  <p:sldIdLst>
    <p:sldId id="788" r:id="rId2"/>
    <p:sldId id="789" r:id="rId3"/>
    <p:sldId id="281" r:id="rId4"/>
    <p:sldId id="282" r:id="rId5"/>
    <p:sldId id="283" r:id="rId6"/>
    <p:sldId id="284" r:id="rId7"/>
    <p:sldId id="286" r:id="rId8"/>
    <p:sldId id="287"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ús Macías Paz" initials="JMP" lastIdx="0" clrIdx="0"/>
  <p:cmAuthor id="2" name="Alejandra Maria Diaz Aguirre" initials="AMDA" lastIdx="2" clrIdx="1">
    <p:extLst>
      <p:ext uri="{19B8F6BF-5375-455C-9EA6-DF929625EA0E}">
        <p15:presenceInfo xmlns:p15="http://schemas.microsoft.com/office/powerpoint/2012/main" userId="S::alejandra.diaz@sct.gob.mx::46bee041-c400-4755-be4e-c12e57102b9c" providerId="AD"/>
      </p:ext>
    </p:extLst>
  </p:cmAuthor>
  <p:cmAuthor id="3" name="Maria Del Carmen Ramirez Neri" initials="MDCRN" lastIdx="5" clrIdx="2">
    <p:extLst>
      <p:ext uri="{19B8F6BF-5375-455C-9EA6-DF929625EA0E}">
        <p15:presenceInfo xmlns:p15="http://schemas.microsoft.com/office/powerpoint/2012/main" userId="S-1-5-21-4152540990-3446150301-4242903009-1256341" providerId="AD"/>
      </p:ext>
    </p:extLst>
  </p:cmAuthor>
  <p:cmAuthor id="4" name="Hector Ortega" initials="HO" lastIdx="1" clrIdx="3">
    <p:extLst>
      <p:ext uri="{19B8F6BF-5375-455C-9EA6-DF929625EA0E}">
        <p15:presenceInfo xmlns:p15="http://schemas.microsoft.com/office/powerpoint/2012/main" userId="0d98551c7dfb8c41" providerId="Windows Live"/>
      </p:ext>
    </p:extLst>
  </p:cmAuthor>
  <p:cmAuthor id="5" name="Claudia Eugenia Alejandra Cervantes Maldonado" initials="CM" lastIdx="4" clrIdx="4">
    <p:extLst>
      <p:ext uri="{19B8F6BF-5375-455C-9EA6-DF929625EA0E}">
        <p15:presenceInfo xmlns:p15="http://schemas.microsoft.com/office/powerpoint/2012/main" userId="S::cervantes.claudia@aem.gob.mx::94611c18-00a2-430b-abc5-c2c30dc5e7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5C"/>
    <a:srgbClr val="800000"/>
    <a:srgbClr val="6C041D"/>
    <a:srgbClr val="966D44"/>
    <a:srgbClr val="8E0000"/>
    <a:srgbClr val="29292B"/>
    <a:srgbClr val="8DAEBF"/>
    <a:srgbClr val="C3C4EB"/>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38" autoAdjust="0"/>
  </p:normalViewPr>
  <p:slideViewPr>
    <p:cSldViewPr snapToGrid="0">
      <p:cViewPr varScale="1">
        <p:scale>
          <a:sx n="79" d="100"/>
          <a:sy n="79" d="100"/>
        </p:scale>
        <p:origin x="101" y="221"/>
      </p:cViewPr>
      <p:guideLst>
        <p:guide orient="horz" pos="2160"/>
        <p:guide pos="3840"/>
      </p:guideLst>
    </p:cSldViewPr>
  </p:slideViewPr>
  <p:notesTextViewPr>
    <p:cViewPr>
      <p:scale>
        <a:sx n="1" d="1"/>
        <a:sy n="1" d="1"/>
      </p:scale>
      <p:origin x="0" y="0"/>
    </p:cViewPr>
  </p:notesTextViewPr>
  <p:sorterViewPr>
    <p:cViewPr varScale="1">
      <p:scale>
        <a:sx n="1" d="1"/>
        <a:sy n="1" d="1"/>
      </p:scale>
      <p:origin x="0" y="-5201"/>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87C6B-5C9F-4CF8-8DC0-E5B30418104A}" type="datetimeFigureOut">
              <a:rPr lang="es-MX" smtClean="0"/>
              <a:t>17/03/2022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CC4E0-64F5-4690-B1E5-2FE6C0D8FC2D}" type="slidenum">
              <a:rPr lang="es-MX" smtClean="0"/>
              <a:t>‹Nº›</a:t>
            </a:fld>
            <a:endParaRPr lang="es-MX"/>
          </a:p>
        </p:txBody>
      </p:sp>
    </p:spTree>
    <p:extLst>
      <p:ext uri="{BB962C8B-B14F-4D97-AF65-F5344CB8AC3E}">
        <p14:creationId xmlns:p14="http://schemas.microsoft.com/office/powerpoint/2010/main" val="146179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09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36F86-4A24-404E-A96E-A8AEE077243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FBD82FB-5131-4443-BD50-B5A03C279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3F634F3-E729-4F12-B502-375804E4FF77}"/>
              </a:ext>
            </a:extLst>
          </p:cNvPr>
          <p:cNvSpPr>
            <a:spLocks noGrp="1"/>
          </p:cNvSpPr>
          <p:nvPr>
            <p:ph type="dt" sz="half" idx="10"/>
          </p:nvPr>
        </p:nvSpPr>
        <p:spPr/>
        <p:txBody>
          <a:bodyPr/>
          <a:lstStyle/>
          <a:p>
            <a:fld id="{6A755873-5905-43E4-8268-005D22A91412}" type="datetime1">
              <a:rPr lang="es-MX" smtClean="0"/>
              <a:t>17/03/2022</a:t>
            </a:fld>
            <a:endParaRPr lang="es-MX"/>
          </a:p>
        </p:txBody>
      </p:sp>
      <p:sp>
        <p:nvSpPr>
          <p:cNvPr id="5" name="Marcador de pie de página 4">
            <a:extLst>
              <a:ext uri="{FF2B5EF4-FFF2-40B4-BE49-F238E27FC236}">
                <a16:creationId xmlns:a16="http://schemas.microsoft.com/office/drawing/2014/main" id="{79BA6938-9471-44BB-8B5E-CAF3E6295998}"/>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882255D3-26C8-465A-936E-D316D07E3B13}"/>
              </a:ext>
            </a:extLst>
          </p:cNvPr>
          <p:cNvSpPr>
            <a:spLocks noGrp="1"/>
          </p:cNvSpPr>
          <p:nvPr>
            <p:ph type="sldNum" sz="quarter" idx="12"/>
          </p:nvPr>
        </p:nvSpPr>
        <p:spPr/>
        <p:txBody>
          <a:bodyPr/>
          <a:lstStyle/>
          <a:p>
            <a:fld id="{6B1720E9-B4E0-4FFB-813E-74FD188AE53F}" type="slidenum">
              <a:rPr lang="es-MX" smtClean="0"/>
              <a:t>‹Nº›</a:t>
            </a:fld>
            <a:endParaRPr lang="es-MX" dirty="0"/>
          </a:p>
        </p:txBody>
      </p:sp>
    </p:spTree>
    <p:extLst>
      <p:ext uri="{BB962C8B-B14F-4D97-AF65-F5344CB8AC3E}">
        <p14:creationId xmlns:p14="http://schemas.microsoft.com/office/powerpoint/2010/main" val="3979977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2" name="Imagen 6_1">
            <a:extLst>
              <a:ext uri="{FF2B5EF4-FFF2-40B4-BE49-F238E27FC236}">
                <a16:creationId xmlns:a16="http://schemas.microsoft.com/office/drawing/2014/main" id="{E23E5453-EB34-4778-9696-1A53E4778425}"/>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a:xfrm>
            <a:off x="0" y="1"/>
            <a:ext cx="8851276" cy="6858000"/>
          </a:xfrm>
          <a:prstGeom prst="rect">
            <a:avLst/>
          </a:prstGeom>
          <a:ln>
            <a:noFill/>
          </a:ln>
        </p:spPr>
      </p:pic>
      <p:sp>
        <p:nvSpPr>
          <p:cNvPr id="41" name="PlaceHolder 1"/>
          <p:cNvSpPr>
            <a:spLocks noGrp="1"/>
          </p:cNvSpPr>
          <p:nvPr>
            <p:ph type="title"/>
          </p:nvPr>
        </p:nvSpPr>
        <p:spPr>
          <a:xfrm>
            <a:off x="466256" y="197856"/>
            <a:ext cx="7151944" cy="641403"/>
          </a:xfrm>
          <a:prstGeom prst="rect">
            <a:avLst/>
          </a:prstGeom>
        </p:spPr>
        <p:txBody>
          <a:bodyPr anchor="b">
            <a:noAutofit/>
          </a:bodyPr>
          <a:lstStyle/>
          <a:p>
            <a:pPr algn="ctr">
              <a:lnSpc>
                <a:spcPct val="90000"/>
              </a:lnSpc>
            </a:pPr>
            <a:r>
              <a:rPr lang="es-MX" sz="5294" b="0" strike="noStrike" spc="-1" dirty="0">
                <a:solidFill>
                  <a:srgbClr val="000000"/>
                </a:solidFill>
                <a:latin typeface="Calibri Light"/>
              </a:rPr>
              <a:t>Título</a:t>
            </a:r>
            <a:endParaRPr lang="es-MX" sz="5294" b="0" strike="noStrike" spc="-1" dirty="0">
              <a:solidFill>
                <a:srgbClr val="000000"/>
              </a:solidFill>
              <a:latin typeface="Calibri"/>
            </a:endParaRPr>
          </a:p>
        </p:txBody>
      </p:sp>
      <p:sp>
        <p:nvSpPr>
          <p:cNvPr id="45" name="PlaceHolder 5"/>
          <p:cNvSpPr>
            <a:spLocks noGrp="1"/>
          </p:cNvSpPr>
          <p:nvPr>
            <p:ph type="body"/>
          </p:nvPr>
        </p:nvSpPr>
        <p:spPr>
          <a:xfrm>
            <a:off x="466256" y="1159556"/>
            <a:ext cx="11299583" cy="5104476"/>
          </a:xfrm>
          <a:prstGeom prst="rect">
            <a:avLst/>
          </a:prstGeom>
        </p:spPr>
        <p:txBody>
          <a:bodyPr lIns="0" tIns="0" rIns="0" bIns="0">
            <a:normAutofit/>
          </a:bodyPr>
          <a:lstStyle/>
          <a:p>
            <a:pPr marL="432000" indent="-324000">
              <a:spcBef>
                <a:spcPts val="1604"/>
              </a:spcBef>
              <a:buClr>
                <a:srgbClr val="000000"/>
              </a:buClr>
              <a:buSzPct val="45000"/>
              <a:buFont typeface="Wingdings" charset="2"/>
              <a:buChar char=""/>
            </a:pPr>
            <a:r>
              <a:rPr lang="es-MX" sz="2797" b="0" strike="noStrike" spc="-1" dirty="0">
                <a:solidFill>
                  <a:srgbClr val="000000"/>
                </a:solidFill>
                <a:latin typeface="Calibri"/>
              </a:rPr>
              <a:t>Pulse para editar el formato de texto del esquema</a:t>
            </a:r>
          </a:p>
          <a:p>
            <a:pPr marL="762203" lvl="1" indent="-285826">
              <a:spcBef>
                <a:spcPts val="1133"/>
              </a:spcBef>
              <a:buClr>
                <a:srgbClr val="000000"/>
              </a:buClr>
              <a:buSzPct val="75000"/>
              <a:buFont typeface="Symbol" charset="2"/>
              <a:buChar char=""/>
            </a:pPr>
            <a:r>
              <a:rPr lang="es-MX" sz="2003" b="0" strike="noStrike" spc="-1" dirty="0">
                <a:solidFill>
                  <a:srgbClr val="000000"/>
                </a:solidFill>
                <a:latin typeface="Calibri"/>
              </a:rPr>
              <a:t>Segundo nivel del esquema</a:t>
            </a:r>
          </a:p>
          <a:p>
            <a:pPr marL="1143303" lvl="2" indent="-254068">
              <a:spcBef>
                <a:spcPts val="848"/>
              </a:spcBef>
              <a:buClr>
                <a:srgbClr val="000000"/>
              </a:buClr>
              <a:buSzPct val="45000"/>
              <a:buFont typeface="Wingdings" charset="2"/>
              <a:buChar char=""/>
            </a:pPr>
            <a:r>
              <a:rPr lang="es-MX" sz="1800" b="0" strike="noStrike" spc="-1" dirty="0">
                <a:solidFill>
                  <a:srgbClr val="000000"/>
                </a:solidFill>
                <a:latin typeface="Calibri"/>
              </a:rPr>
              <a:t>Tercer nivel del esquema</a:t>
            </a:r>
          </a:p>
          <a:p>
            <a:pPr marL="1524405" lvl="3" indent="-190551">
              <a:spcBef>
                <a:spcPts val="566"/>
              </a:spcBef>
              <a:buClr>
                <a:srgbClr val="000000"/>
              </a:buClr>
              <a:buSzPct val="75000"/>
              <a:buFont typeface="Symbol" charset="2"/>
              <a:buChar char=""/>
            </a:pPr>
            <a:r>
              <a:rPr lang="es-MX" sz="1800" b="0" strike="noStrike" spc="-1" dirty="0">
                <a:solidFill>
                  <a:srgbClr val="000000"/>
                </a:solidFill>
                <a:latin typeface="Calibri"/>
              </a:rPr>
              <a:t>Cuarto nivel del esquema</a:t>
            </a:r>
          </a:p>
          <a:p>
            <a:pPr marL="1905505" lvl="4" indent="-190551">
              <a:spcBef>
                <a:spcPts val="282"/>
              </a:spcBef>
              <a:buClr>
                <a:srgbClr val="000000"/>
              </a:buClr>
              <a:buSzPct val="45000"/>
              <a:buFont typeface="Wingdings" charset="2"/>
              <a:buChar char=""/>
            </a:pPr>
            <a:r>
              <a:rPr lang="es-MX" sz="2003" b="0" strike="noStrike" spc="-1" dirty="0">
                <a:solidFill>
                  <a:srgbClr val="000000"/>
                </a:solidFill>
                <a:latin typeface="Calibri"/>
              </a:rPr>
              <a:t>Quinto nivel del esquema</a:t>
            </a:r>
          </a:p>
          <a:p>
            <a:pPr marL="2286606" lvl="5" indent="-190551">
              <a:spcBef>
                <a:spcPts val="282"/>
              </a:spcBef>
              <a:buClr>
                <a:srgbClr val="000000"/>
              </a:buClr>
              <a:buSzPct val="45000"/>
              <a:buFont typeface="Wingdings" charset="2"/>
              <a:buChar char=""/>
            </a:pPr>
            <a:r>
              <a:rPr lang="es-MX" sz="2003" b="0" strike="noStrike" spc="-1" dirty="0">
                <a:solidFill>
                  <a:srgbClr val="000000"/>
                </a:solidFill>
                <a:latin typeface="Calibri"/>
              </a:rPr>
              <a:t>Sexto nivel del esquema</a:t>
            </a:r>
          </a:p>
          <a:p>
            <a:pPr marL="2667708" lvl="6" indent="-190551">
              <a:spcBef>
                <a:spcPts val="282"/>
              </a:spcBef>
              <a:buClr>
                <a:srgbClr val="000000"/>
              </a:buClr>
              <a:buSzPct val="45000"/>
              <a:buFont typeface="Wingdings" charset="2"/>
              <a:buChar char=""/>
            </a:pPr>
            <a:r>
              <a:rPr lang="es-MX" sz="2003" b="0" strike="noStrike" spc="-1" dirty="0">
                <a:solidFill>
                  <a:srgbClr val="000000"/>
                </a:solidFill>
                <a:latin typeface="Calibri"/>
              </a:rPr>
              <a:t>Séptimo nivel del esquema</a:t>
            </a:r>
          </a:p>
        </p:txBody>
      </p:sp>
      <p:sp>
        <p:nvSpPr>
          <p:cNvPr id="8" name="CustomShape 3">
            <a:extLst>
              <a:ext uri="{FF2B5EF4-FFF2-40B4-BE49-F238E27FC236}">
                <a16:creationId xmlns:a16="http://schemas.microsoft.com/office/drawing/2014/main" id="{4AD9502D-14AB-4A1C-8F6D-89B63DB96C1C}"/>
              </a:ext>
            </a:extLst>
          </p:cNvPr>
          <p:cNvSpPr/>
          <p:nvPr userDrawn="1"/>
        </p:nvSpPr>
        <p:spPr>
          <a:xfrm>
            <a:off x="0" y="6574094"/>
            <a:ext cx="12192000" cy="283961"/>
          </a:xfrm>
          <a:prstGeom prst="rect">
            <a:avLst/>
          </a:prstGeom>
          <a:solidFill>
            <a:srgbClr val="00695C"/>
          </a:solidFill>
          <a:ln>
            <a:noFill/>
          </a:ln>
        </p:spPr>
        <p:style>
          <a:lnRef idx="0">
            <a:scrgbClr r="0" g="0" b="0"/>
          </a:lnRef>
          <a:fillRef idx="0">
            <a:scrgbClr r="0" g="0" b="0"/>
          </a:fillRef>
          <a:effectRef idx="0">
            <a:scrgbClr r="0" g="0" b="0"/>
          </a:effectRef>
          <a:fontRef idx="minor"/>
        </p:style>
        <p:txBody>
          <a:bodyPr wrap="square" lIns="79412" tIns="39706" rIns="79412" bIns="39706" anchor="ctr">
            <a:spAutoFit/>
          </a:bodyPr>
          <a:lstStyle/>
          <a:p>
            <a:pPr marL="0" marR="0" lvl="0" indent="0" algn="l" defTabSz="806867" rtl="0" eaLnBrk="1" fontAlgn="auto" latinLnBrk="0" hangingPunct="1">
              <a:lnSpc>
                <a:spcPct val="100000"/>
              </a:lnSpc>
              <a:spcBef>
                <a:spcPts val="0"/>
              </a:spcBef>
              <a:spcAft>
                <a:spcPts val="0"/>
              </a:spcAft>
              <a:buClrTx/>
              <a:buSzTx/>
              <a:buFontTx/>
              <a:buNone/>
              <a:tabLst>
                <a:tab pos="0" algn="l"/>
                <a:tab pos="5940317" algn="ctr"/>
                <a:tab pos="11912400" algn="r"/>
              </a:tabLst>
              <a:defRPr/>
            </a:pPr>
            <a:r>
              <a:rPr kumimoji="0" lang="es-MX" sz="1324" b="1" i="0" u="none" strike="noStrike" kern="1200" cap="none" spc="-1"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rPr>
              <a:t>AGENCIA ESPACIAL MEXICANA	</a:t>
            </a:r>
            <a:fld id="{8830FBCB-51D1-47E4-AAAD-EBED03A32764}" type="slidenum">
              <a:rPr kumimoji="0" lang="es-MX" sz="1324" b="1" i="0" u="none" strike="noStrike" kern="1200" cap="none" spc="-1" normalizeH="0" baseline="0" noProof="0" smtClean="0">
                <a:ln>
                  <a:noFill/>
                </a:ln>
                <a:solidFill>
                  <a:srgbClr val="FFFFFF"/>
                </a:solidFill>
                <a:effectLst/>
                <a:uLnTx/>
                <a:uFillTx/>
                <a:latin typeface="Arial" panose="020B0604020202020204" pitchFamily="34" charset="0"/>
                <a:ea typeface="Microsoft YaHei"/>
                <a:cs typeface="Arial" panose="020B0604020202020204" pitchFamily="34" charset="0"/>
              </a:rPr>
              <a:t>‹Nº›</a:t>
            </a:fld>
            <a:r>
              <a:rPr kumimoji="0" lang="es-MX" sz="1324" b="1" i="0" u="none" strike="noStrike" kern="1200" cap="none" spc="-1"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rPr>
              <a:t>	19 de abril, 2021</a:t>
            </a:r>
            <a:endParaRPr kumimoji="0" lang="es-MX" sz="1324" b="0" i="0" u="none" strike="noStrike" kern="1200" cap="none" spc="-1" normalizeH="0" baseline="0" noProof="0" dirty="0">
              <a:ln>
                <a:noFill/>
              </a:ln>
              <a:solidFill>
                <a:prstClr val="black"/>
              </a:solidFill>
              <a:effectLst/>
              <a:uLnTx/>
              <a:uFillTx/>
              <a:latin typeface="Arial" panose="020B0604020202020204" pitchFamily="34" charset="0"/>
              <a:ea typeface="DejaVu Sans"/>
              <a:cs typeface="Arial" panose="020B0604020202020204" pitchFamily="34" charset="0"/>
            </a:endParaRPr>
          </a:p>
        </p:txBody>
      </p:sp>
      <p:pic>
        <p:nvPicPr>
          <p:cNvPr id="13" name="Imagen 12">
            <a:extLst>
              <a:ext uri="{FF2B5EF4-FFF2-40B4-BE49-F238E27FC236}">
                <a16:creationId xmlns:a16="http://schemas.microsoft.com/office/drawing/2014/main" id="{AFDD2DBC-A280-4A45-94E8-8D6BFDC85CDB}"/>
              </a:ext>
            </a:extLst>
          </p:cNvPr>
          <p:cNvPicPr/>
          <p:nvPr userDrawn="1"/>
        </p:nvPicPr>
        <p:blipFill>
          <a:blip r:embed="rId5" cstate="screen">
            <a:extLst>
              <a:ext uri="{28A0092B-C50C-407E-A947-70E740481C1C}">
                <a14:useLocalDpi xmlns:a14="http://schemas.microsoft.com/office/drawing/2010/main"/>
              </a:ext>
            </a:extLst>
          </a:blip>
          <a:stretch/>
        </p:blipFill>
        <p:spPr>
          <a:xfrm>
            <a:off x="8557482" y="0"/>
            <a:ext cx="3634518" cy="793800"/>
          </a:xfrm>
          <a:prstGeom prst="rect">
            <a:avLst/>
          </a:prstGeom>
          <a:ln>
            <a:noFill/>
          </a:ln>
        </p:spPr>
      </p:pic>
    </p:spTree>
    <p:extLst>
      <p:ext uri="{BB962C8B-B14F-4D97-AF65-F5344CB8AC3E}">
        <p14:creationId xmlns:p14="http://schemas.microsoft.com/office/powerpoint/2010/main" val="2637910565"/>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806664" rtl="0" eaLnBrk="1" latinLnBrk="0" hangingPunct="1">
        <a:lnSpc>
          <a:spcPct val="90000"/>
        </a:lnSpc>
        <a:spcBef>
          <a:spcPct val="0"/>
        </a:spcBef>
        <a:buNone/>
        <a:defRPr sz="2118" b="1" kern="1200">
          <a:solidFill>
            <a:srgbClr val="7F6000"/>
          </a:solidFill>
          <a:latin typeface="+mj-lt"/>
          <a:ea typeface="+mj-ea"/>
          <a:cs typeface="Arial" panose="020B0604020202020204" pitchFamily="34" charset="0"/>
        </a:defRPr>
      </a:lvl1pPr>
    </p:titleStyle>
    <p:bodyStyle>
      <a:lvl1pPr marL="381197" indent="-285898" algn="l" defTabSz="806664" rtl="0" eaLnBrk="1" latinLnBrk="0" hangingPunct="1">
        <a:lnSpc>
          <a:spcPct val="90000"/>
        </a:lnSpc>
        <a:spcBef>
          <a:spcPts val="1415"/>
        </a:spcBef>
        <a:buClr>
          <a:srgbClr val="000000"/>
        </a:buClr>
        <a:buSzPct val="45000"/>
        <a:buFont typeface="Wingdings" charset="2"/>
        <a:buChar char=""/>
        <a:defRPr sz="2471" kern="1200">
          <a:solidFill>
            <a:schemeClr val="tx1"/>
          </a:solidFill>
          <a:latin typeface="+mn-lt"/>
          <a:ea typeface="+mn-ea"/>
          <a:cs typeface="+mn-cs"/>
        </a:defRPr>
      </a:lvl1pPr>
      <a:lvl2pPr marL="604997" indent="-201666" algn="l" defTabSz="806664"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329" indent="-201666" algn="l" defTabSz="806664"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1662" indent="-201666" algn="l" defTabSz="806664"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4993" indent="-201666" algn="l" defTabSz="806664"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324" indent="-201666" algn="l" defTabSz="806664"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1657" indent="-201666" algn="l" defTabSz="806664"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4990" indent="-201666" algn="l" defTabSz="806664"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8320" indent="-201666" algn="l" defTabSz="806664"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s-MX"/>
      </a:defPPr>
      <a:lvl1pPr marL="0" algn="l" defTabSz="806664" rtl="0" eaLnBrk="1" latinLnBrk="0" hangingPunct="1">
        <a:defRPr sz="1588" kern="1200">
          <a:solidFill>
            <a:schemeClr val="tx1"/>
          </a:solidFill>
          <a:latin typeface="+mn-lt"/>
          <a:ea typeface="+mn-ea"/>
          <a:cs typeface="+mn-cs"/>
        </a:defRPr>
      </a:lvl1pPr>
      <a:lvl2pPr marL="403332" algn="l" defTabSz="806664" rtl="0" eaLnBrk="1" latinLnBrk="0" hangingPunct="1">
        <a:defRPr sz="1588" kern="1200">
          <a:solidFill>
            <a:schemeClr val="tx1"/>
          </a:solidFill>
          <a:latin typeface="+mn-lt"/>
          <a:ea typeface="+mn-ea"/>
          <a:cs typeface="+mn-cs"/>
        </a:defRPr>
      </a:lvl2pPr>
      <a:lvl3pPr marL="806664" algn="l" defTabSz="806664" rtl="0" eaLnBrk="1" latinLnBrk="0" hangingPunct="1">
        <a:defRPr sz="1588" kern="1200">
          <a:solidFill>
            <a:schemeClr val="tx1"/>
          </a:solidFill>
          <a:latin typeface="+mn-lt"/>
          <a:ea typeface="+mn-ea"/>
          <a:cs typeface="+mn-cs"/>
        </a:defRPr>
      </a:lvl3pPr>
      <a:lvl4pPr marL="1209995" algn="l" defTabSz="806664" rtl="0" eaLnBrk="1" latinLnBrk="0" hangingPunct="1">
        <a:defRPr sz="1588" kern="1200">
          <a:solidFill>
            <a:schemeClr val="tx1"/>
          </a:solidFill>
          <a:latin typeface="+mn-lt"/>
          <a:ea typeface="+mn-ea"/>
          <a:cs typeface="+mn-cs"/>
        </a:defRPr>
      </a:lvl4pPr>
      <a:lvl5pPr marL="1613328" algn="l" defTabSz="806664" rtl="0" eaLnBrk="1" latinLnBrk="0" hangingPunct="1">
        <a:defRPr sz="1588" kern="1200">
          <a:solidFill>
            <a:schemeClr val="tx1"/>
          </a:solidFill>
          <a:latin typeface="+mn-lt"/>
          <a:ea typeface="+mn-ea"/>
          <a:cs typeface="+mn-cs"/>
        </a:defRPr>
      </a:lvl5pPr>
      <a:lvl6pPr marL="2016659" algn="l" defTabSz="806664" rtl="0" eaLnBrk="1" latinLnBrk="0" hangingPunct="1">
        <a:defRPr sz="1588" kern="1200">
          <a:solidFill>
            <a:schemeClr val="tx1"/>
          </a:solidFill>
          <a:latin typeface="+mn-lt"/>
          <a:ea typeface="+mn-ea"/>
          <a:cs typeface="+mn-cs"/>
        </a:defRPr>
      </a:lvl6pPr>
      <a:lvl7pPr marL="2419991" algn="l" defTabSz="806664" rtl="0" eaLnBrk="1" latinLnBrk="0" hangingPunct="1">
        <a:defRPr sz="1588" kern="1200">
          <a:solidFill>
            <a:schemeClr val="tx1"/>
          </a:solidFill>
          <a:latin typeface="+mn-lt"/>
          <a:ea typeface="+mn-ea"/>
          <a:cs typeface="+mn-cs"/>
        </a:defRPr>
      </a:lvl7pPr>
      <a:lvl8pPr marL="2823324" algn="l" defTabSz="806664" rtl="0" eaLnBrk="1" latinLnBrk="0" hangingPunct="1">
        <a:defRPr sz="1588" kern="1200">
          <a:solidFill>
            <a:schemeClr val="tx1"/>
          </a:solidFill>
          <a:latin typeface="+mn-lt"/>
          <a:ea typeface="+mn-ea"/>
          <a:cs typeface="+mn-cs"/>
        </a:defRPr>
      </a:lvl8pPr>
      <a:lvl9pPr marL="3226655" algn="l" defTabSz="806664"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1E36234-290A-402A-9324-C84761123A87}"/>
              </a:ext>
            </a:extLst>
          </p:cNvPr>
          <p:cNvSpPr/>
          <p:nvPr/>
        </p:nvSpPr>
        <p:spPr>
          <a:xfrm>
            <a:off x="9586082" y="6172066"/>
            <a:ext cx="1059605" cy="201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9" name="CuadroTexto 8">
            <a:extLst>
              <a:ext uri="{FF2B5EF4-FFF2-40B4-BE49-F238E27FC236}">
                <a16:creationId xmlns:a16="http://schemas.microsoft.com/office/drawing/2014/main" id="{7874281A-6EBD-466C-AE91-404281944C92}"/>
              </a:ext>
            </a:extLst>
          </p:cNvPr>
          <p:cNvSpPr txBox="1"/>
          <p:nvPr/>
        </p:nvSpPr>
        <p:spPr>
          <a:xfrm>
            <a:off x="300555" y="2086716"/>
            <a:ext cx="8024962" cy="2031325"/>
          </a:xfrm>
          <a:prstGeom prst="rect">
            <a:avLst/>
          </a:prstGeom>
          <a:noFill/>
          <a:ln w="25400">
            <a:solidFill>
              <a:srgbClr val="966D44"/>
            </a:solidFill>
          </a:ln>
        </p:spPr>
        <p:txBody>
          <a:bodyPr wrap="square" lIns="91440" tIns="45720" rIns="91440" bIns="45720" rtlCol="0" anchor="t">
            <a:spAutoFit/>
          </a:bodyPr>
          <a:lstStyle>
            <a:defPPr>
              <a:defRPr lang="es-MX"/>
            </a:defPPr>
            <a:lvl1pPr marL="285750" indent="-285750" algn="just">
              <a:spcAft>
                <a:spcPts val="300"/>
              </a:spcAft>
              <a:buClr>
                <a:srgbClr val="7A1D33"/>
              </a:buClr>
              <a:buFont typeface="Wingdings" panose="05000000000000000000" pitchFamily="2" charset="2"/>
              <a:buChar char="§"/>
              <a:defRPr sz="2000"/>
            </a:lvl1pPr>
          </a:lstStyle>
          <a:p>
            <a:pPr marL="285750" lvl="1" indent="-285750" algn="just">
              <a:buClr>
                <a:srgbClr val="7A1D33"/>
              </a:buClr>
              <a:buFont typeface="Arial" panose="020B0604020202020204" pitchFamily="34" charset="0"/>
              <a:buChar char="•"/>
            </a:pPr>
            <a:r>
              <a:rPr lang="es-ES_tradnl" sz="1400" dirty="0">
                <a:latin typeface="Montserrat" panose="00000500000000000000" pitchFamily="2" charset="0"/>
              </a:rPr>
              <a:t>Proyecto de monitoreo de embarcaciones para el control de áreas naturales protegidas marinas (VMS). Se realizará de manera conjunta con la Comisión Nacional de Áreas Naturales Protegidas (CONANP) de la SEMARNAT.</a:t>
            </a:r>
          </a:p>
          <a:p>
            <a:pPr marL="0" lvl="1" algn="just">
              <a:buClr>
                <a:srgbClr val="7A1D33"/>
              </a:buClr>
            </a:pPr>
            <a:endParaRPr lang="es-ES_tradnl" sz="1400" dirty="0">
              <a:latin typeface="Montserrat" panose="00000500000000000000" pitchFamily="2" charset="0"/>
            </a:endParaRPr>
          </a:p>
          <a:p>
            <a:pPr marL="285750" lvl="1" indent="-285750" algn="just">
              <a:buClr>
                <a:srgbClr val="7A1D33"/>
              </a:buClr>
              <a:buFont typeface="Arial" panose="020B0604020202020204" pitchFamily="34" charset="0"/>
              <a:buChar char="•"/>
            </a:pPr>
            <a:r>
              <a:rPr lang="es-ES_tradnl" sz="1400" dirty="0">
                <a:latin typeface="Montserrat" panose="00000500000000000000" pitchFamily="2" charset="0"/>
              </a:rPr>
              <a:t>Se obtuvo la donación de 47 </a:t>
            </a:r>
            <a:r>
              <a:rPr lang="es-MX" sz="1400" dirty="0">
                <a:latin typeface="Montserrat" panose="00000500000000000000" pitchFamily="2" charset="0"/>
              </a:rPr>
              <a:t>dispositivos de rastreo satelital y 3 terminales que  envían informes al centro de control cada hora indicando posición, fecha, hora, velocidad y rumbo de las embarcaciones que cuentan con el dispositivo instalado. Asimismo, ofrece la capacidad de sondear la ubicación del buque en zonas protegidas.</a:t>
            </a:r>
            <a:endParaRPr lang="es-ES_tradnl" sz="1400" dirty="0">
              <a:latin typeface="Montserrat" panose="00000500000000000000" pitchFamily="2" charset="0"/>
            </a:endParaRPr>
          </a:p>
        </p:txBody>
      </p:sp>
      <p:pic>
        <p:nvPicPr>
          <p:cNvPr id="12" name="0 Imagen">
            <a:extLst>
              <a:ext uri="{FF2B5EF4-FFF2-40B4-BE49-F238E27FC236}">
                <a16:creationId xmlns:a16="http://schemas.microsoft.com/office/drawing/2014/main" id="{85C5F70F-09F7-4BC6-B094-B599968537A0}"/>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8510221" y="2030054"/>
            <a:ext cx="3314834" cy="208635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EB7C85DA-0079-4C7E-9F9F-9CBFE57617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0220" y="4532401"/>
            <a:ext cx="3314835" cy="1639665"/>
          </a:xfrm>
          <a:prstGeom prst="rect">
            <a:avLst/>
          </a:prstGeom>
          <a:ln>
            <a:noFill/>
          </a:ln>
          <a:effectLst>
            <a:outerShdw blurRad="190500" algn="tl" rotWithShape="0">
              <a:srgbClr val="000000">
                <a:alpha val="70000"/>
              </a:srgbClr>
            </a:outerShdw>
          </a:effectLst>
        </p:spPr>
      </p:pic>
      <p:sp>
        <p:nvSpPr>
          <p:cNvPr id="2" name="Rectángulo 1">
            <a:extLst>
              <a:ext uri="{FF2B5EF4-FFF2-40B4-BE49-F238E27FC236}">
                <a16:creationId xmlns:a16="http://schemas.microsoft.com/office/drawing/2014/main" id="{11421F03-37AF-45C2-B6C2-BA400D74506B}"/>
              </a:ext>
            </a:extLst>
          </p:cNvPr>
          <p:cNvSpPr/>
          <p:nvPr/>
        </p:nvSpPr>
        <p:spPr>
          <a:xfrm>
            <a:off x="0" y="825389"/>
            <a:ext cx="12192000" cy="788672"/>
          </a:xfrm>
          <a:prstGeom prst="rect">
            <a:avLst/>
          </a:prstGeom>
          <a:solidFill>
            <a:srgbClr val="6C041D"/>
          </a:solidFill>
          <a:ln w="12700" cap="flat" cmpd="sng" algn="ctr">
            <a:noFill/>
            <a:prstDash val="solid"/>
            <a:miter lim="800000"/>
          </a:ln>
          <a:effectLst/>
        </p:spPr>
        <p:txBody>
          <a:bodyPr rtlCol="0" anchor="ctr"/>
          <a:lstStyle/>
          <a:p>
            <a:pPr algn="ctr" defTabSz="257175">
              <a:defRPr/>
            </a:pPr>
            <a:r>
              <a:rPr lang="es-MX" sz="2000" b="1" kern="0" dirty="0">
                <a:solidFill>
                  <a:srgbClr val="FFFFFF"/>
                </a:solidFill>
                <a:latin typeface="Montserrat" panose="00000500000000000000" pitchFamily="2" charset="0"/>
              </a:rPr>
              <a:t>APLICACIONES SATELITALES EN MATERIA DE SEGURIDAD ESPACIAL,</a:t>
            </a:r>
            <a:br>
              <a:rPr lang="es-MX" sz="2000" b="1" kern="0" dirty="0">
                <a:solidFill>
                  <a:srgbClr val="FFFFFF"/>
                </a:solidFill>
                <a:latin typeface="Montserrat" panose="00000500000000000000" pitchFamily="2" charset="0"/>
              </a:rPr>
            </a:br>
            <a:r>
              <a:rPr lang="es-MX" sz="2000" b="1" kern="0" dirty="0">
                <a:solidFill>
                  <a:srgbClr val="FFFFFF"/>
                </a:solidFill>
                <a:latin typeface="Montserrat" panose="00000500000000000000" pitchFamily="2" charset="0"/>
              </a:rPr>
              <a:t>A TRAVÉS DE LA COOPERACIÓN INTERNACIONAL </a:t>
            </a:r>
          </a:p>
        </p:txBody>
      </p:sp>
      <p:sp>
        <p:nvSpPr>
          <p:cNvPr id="3" name="CuadroTexto 2">
            <a:extLst>
              <a:ext uri="{FF2B5EF4-FFF2-40B4-BE49-F238E27FC236}">
                <a16:creationId xmlns:a16="http://schemas.microsoft.com/office/drawing/2014/main" id="{D074AA6C-15D7-4353-A388-8A7F7E0E9F0D}"/>
              </a:ext>
            </a:extLst>
          </p:cNvPr>
          <p:cNvSpPr txBox="1"/>
          <p:nvPr/>
        </p:nvSpPr>
        <p:spPr>
          <a:xfrm>
            <a:off x="300555" y="4571628"/>
            <a:ext cx="8024962" cy="1600438"/>
          </a:xfrm>
          <a:prstGeom prst="rect">
            <a:avLst/>
          </a:prstGeom>
          <a:noFill/>
          <a:ln w="25400">
            <a:solidFill>
              <a:srgbClr val="966D44"/>
            </a:solidFill>
          </a:ln>
        </p:spPr>
        <p:txBody>
          <a:bodyPr wrap="square" lIns="91440" tIns="45720" rIns="91440" bIns="45720" rtlCol="0" anchor="t">
            <a:spAutoFit/>
          </a:bodyPr>
          <a:lstStyle>
            <a:defPPr>
              <a:defRPr lang="es-MX"/>
            </a:defPPr>
            <a:lvl1pPr indent="0" algn="just">
              <a:spcAft>
                <a:spcPts val="300"/>
              </a:spcAft>
              <a:buClr>
                <a:srgbClr val="7A1D33"/>
              </a:buClr>
              <a:buFont typeface="Wingdings" panose="05000000000000000000" pitchFamily="2" charset="2"/>
              <a:buNone/>
              <a:defRPr sz="2000" b="1"/>
            </a:lvl1pPr>
            <a:lvl2pPr marL="285750" lvl="1" indent="-285750" algn="just">
              <a:spcBef>
                <a:spcPts val="600"/>
              </a:spcBef>
              <a:buClr>
                <a:srgbClr val="7A1D33"/>
              </a:buClr>
              <a:buFont typeface="Arial" panose="020B0604020202020204" pitchFamily="34" charset="0"/>
              <a:buChar char="•"/>
              <a:defRPr sz="1400">
                <a:latin typeface="Montserrat" panose="00000500000000000000" pitchFamily="2" charset="0"/>
              </a:defRPr>
            </a:lvl2pPr>
          </a:lstStyle>
          <a:p>
            <a:pPr lvl="1">
              <a:spcBef>
                <a:spcPts val="0"/>
              </a:spcBef>
            </a:pPr>
            <a:r>
              <a:rPr lang="es-ES_tradnl" dirty="0"/>
              <a:t>Proyecto de monitoreo de tuberías se encuentra en fase de diseño, negociaciones con la Agencia Espacial Europea (ESA), con la empresa desarrolladora  KSAT (Noruega), y se va a realizar con  la Comisión Nacional de Hidrocarburos (CNH). Será un proyecto piloto.</a:t>
            </a:r>
            <a:endParaRPr lang="es-ES" dirty="0"/>
          </a:p>
          <a:p>
            <a:pPr lvl="1">
              <a:spcBef>
                <a:spcPts val="0"/>
              </a:spcBef>
            </a:pPr>
            <a:r>
              <a:rPr lang="es-ES_tradnl" dirty="0"/>
              <a:t>Monitoreo constante de toda la infraestructura de tubería de hidrocarburos. Esto permite identificar: fugas, tomas clandestinas y daños a la infraestructura, entre otros.</a:t>
            </a:r>
            <a:endParaRPr lang="es-ES_tradnl" dirty="0">
              <a:cs typeface="Calibri"/>
            </a:endParaRPr>
          </a:p>
        </p:txBody>
      </p:sp>
    </p:spTree>
    <p:extLst>
      <p:ext uri="{BB962C8B-B14F-4D97-AF65-F5344CB8AC3E}">
        <p14:creationId xmlns:p14="http://schemas.microsoft.com/office/powerpoint/2010/main" val="153667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1E36234-290A-402A-9324-C84761123A87}"/>
              </a:ext>
            </a:extLst>
          </p:cNvPr>
          <p:cNvSpPr/>
          <p:nvPr/>
        </p:nvSpPr>
        <p:spPr>
          <a:xfrm>
            <a:off x="9153158" y="5678452"/>
            <a:ext cx="1059605" cy="201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CuadroTexto 11">
            <a:extLst>
              <a:ext uri="{FF2B5EF4-FFF2-40B4-BE49-F238E27FC236}">
                <a16:creationId xmlns:a16="http://schemas.microsoft.com/office/drawing/2014/main" id="{40B5563A-9A46-482C-B3F1-3FE9D52BA724}"/>
              </a:ext>
            </a:extLst>
          </p:cNvPr>
          <p:cNvSpPr txBox="1"/>
          <p:nvPr/>
        </p:nvSpPr>
        <p:spPr>
          <a:xfrm>
            <a:off x="474800" y="2697646"/>
            <a:ext cx="7473125" cy="2054409"/>
          </a:xfrm>
          <a:prstGeom prst="rect">
            <a:avLst/>
          </a:prstGeom>
          <a:noFill/>
          <a:ln w="25400">
            <a:solidFill>
              <a:srgbClr val="966D44"/>
            </a:solidFill>
          </a:ln>
        </p:spPr>
        <p:txBody>
          <a:bodyPr wrap="square" lIns="91440" tIns="45720" rIns="91440" bIns="45720" rtlCol="0" anchor="t">
            <a:spAutoFit/>
          </a:bodyPr>
          <a:lstStyle>
            <a:defPPr>
              <a:defRPr lang="es-MX"/>
            </a:defPPr>
            <a:lvl1pPr indent="0" algn="just">
              <a:spcAft>
                <a:spcPts val="300"/>
              </a:spcAft>
              <a:buClr>
                <a:srgbClr val="7A1D33"/>
              </a:buClr>
              <a:buFont typeface="Wingdings" panose="05000000000000000000" pitchFamily="2" charset="2"/>
              <a:buNone/>
              <a:defRPr sz="1600" b="1">
                <a:latin typeface="Montserrat" panose="00000500000000000000" pitchFamily="2" charset="0"/>
              </a:defRPr>
            </a:lvl1pPr>
            <a:lvl2pPr marL="285750" lvl="1" indent="-285750" algn="just">
              <a:spcBef>
                <a:spcPts val="600"/>
              </a:spcBef>
              <a:buClr>
                <a:srgbClr val="7A1D33"/>
              </a:buClr>
              <a:buFont typeface="Wingdings" panose="05000000000000000000" pitchFamily="2" charset="2"/>
              <a:buChar char="Ø"/>
              <a:defRPr sz="1400">
                <a:latin typeface="Montserrat" panose="00000500000000000000" pitchFamily="2" charset="0"/>
              </a:defRPr>
            </a:lvl2pPr>
          </a:lstStyle>
          <a:p>
            <a:r>
              <a:rPr lang="es-MX" sz="1400" dirty="0"/>
              <a:t>Agencia India de Investigación Espacial (ISRO)</a:t>
            </a:r>
          </a:p>
          <a:p>
            <a:endParaRPr lang="es-MX" sz="1400" dirty="0"/>
          </a:p>
          <a:p>
            <a:r>
              <a:rPr lang="es-MX" sz="1400" b="0" dirty="0">
                <a:cs typeface="Calibri"/>
              </a:rPr>
              <a:t>Durante la reunión binacional INDIA-MEXICO se firmó un acuerdo mediante el cual obtendremos el apoyo de ISRO sobre:</a:t>
            </a:r>
          </a:p>
          <a:p>
            <a:pPr marL="285750" indent="-285750">
              <a:spcAft>
                <a:spcPts val="1200"/>
              </a:spcAft>
              <a:buFont typeface="Arial" panose="020B0604020202020204" pitchFamily="34" charset="0"/>
              <a:buChar char="•"/>
            </a:pPr>
            <a:r>
              <a:rPr lang="es-MX" sz="1400" b="0" dirty="0"/>
              <a:t>El tema es el combate de incendios forestales.</a:t>
            </a:r>
            <a:endParaRPr lang="es-ES_tradnl" sz="1400" b="0" dirty="0"/>
          </a:p>
          <a:p>
            <a:pPr marL="285750" indent="-285750">
              <a:spcAft>
                <a:spcPts val="1200"/>
              </a:spcAft>
              <a:buFont typeface="Arial" panose="020B0604020202020204" pitchFamily="34" charset="0"/>
              <a:buChar char="•"/>
            </a:pPr>
            <a:r>
              <a:rPr lang="es-ES_tradnl" sz="1400" b="0" dirty="0"/>
              <a:t>Adaptación para México de una </a:t>
            </a:r>
            <a:r>
              <a:rPr lang="es-ES_tradnl" sz="1400" dirty="0"/>
              <a:t>app</a:t>
            </a:r>
            <a:r>
              <a:rPr lang="es-ES_tradnl" sz="1400" b="0" dirty="0"/>
              <a:t> para detección de incendios forestales.</a:t>
            </a:r>
            <a:endParaRPr lang="es-ES_tradnl" sz="1400" b="0" dirty="0">
              <a:cs typeface="Calibri"/>
            </a:endParaRPr>
          </a:p>
          <a:p>
            <a:pPr marL="285750" indent="-285750">
              <a:spcAft>
                <a:spcPts val="1200"/>
              </a:spcAft>
              <a:buFont typeface="Arial" panose="020B0604020202020204" pitchFamily="34" charset="0"/>
              <a:buChar char="•"/>
            </a:pPr>
            <a:r>
              <a:rPr lang="es-ES_tradnl" sz="1400" b="0" dirty="0">
                <a:cs typeface="Calibri"/>
              </a:rPr>
              <a:t>Lo trabajamos de manera conjunta con CONAFOR.</a:t>
            </a:r>
          </a:p>
        </p:txBody>
      </p:sp>
      <p:sp>
        <p:nvSpPr>
          <p:cNvPr id="3" name="Rectángulo 2">
            <a:extLst>
              <a:ext uri="{FF2B5EF4-FFF2-40B4-BE49-F238E27FC236}">
                <a16:creationId xmlns:a16="http://schemas.microsoft.com/office/drawing/2014/main" id="{870D5B02-F5BF-4FBA-9DA6-5B04079C94A8}"/>
              </a:ext>
            </a:extLst>
          </p:cNvPr>
          <p:cNvSpPr/>
          <p:nvPr/>
        </p:nvSpPr>
        <p:spPr>
          <a:xfrm>
            <a:off x="0" y="825389"/>
            <a:ext cx="12192000" cy="788672"/>
          </a:xfrm>
          <a:prstGeom prst="rect">
            <a:avLst/>
          </a:prstGeom>
          <a:solidFill>
            <a:srgbClr val="6C041D"/>
          </a:solidFill>
          <a:ln w="12700" cap="flat" cmpd="sng" algn="ctr">
            <a:noFill/>
            <a:prstDash val="solid"/>
            <a:miter lim="800000"/>
          </a:ln>
          <a:effectLst/>
        </p:spPr>
        <p:txBody>
          <a:bodyPr rtlCol="0" anchor="ctr"/>
          <a:lstStyle/>
          <a:p>
            <a:pPr algn="ctr" defTabSz="257175">
              <a:defRPr/>
            </a:pPr>
            <a:r>
              <a:rPr lang="es-MX" sz="2000" b="1" kern="0" dirty="0">
                <a:solidFill>
                  <a:srgbClr val="FFFFFF"/>
                </a:solidFill>
                <a:latin typeface="Montserrat" panose="00000500000000000000" pitchFamily="2" charset="0"/>
              </a:rPr>
              <a:t>APLICACIONES SATELITALES EN MATERIA DE SEGURIDAD ESPACIAL,</a:t>
            </a:r>
            <a:br>
              <a:rPr lang="es-MX" sz="2000" b="1" kern="0" dirty="0">
                <a:solidFill>
                  <a:srgbClr val="FFFFFF"/>
                </a:solidFill>
                <a:latin typeface="Montserrat" panose="00000500000000000000" pitchFamily="2" charset="0"/>
              </a:rPr>
            </a:br>
            <a:r>
              <a:rPr lang="es-MX" sz="2000" b="1" kern="0" dirty="0">
                <a:solidFill>
                  <a:srgbClr val="FFFFFF"/>
                </a:solidFill>
                <a:latin typeface="Montserrat" panose="00000500000000000000" pitchFamily="2" charset="0"/>
              </a:rPr>
              <a:t>A TRAVÉS DE LA COOPERACIÓN INTERNACIONAL </a:t>
            </a:r>
          </a:p>
        </p:txBody>
      </p:sp>
      <p:pic>
        <p:nvPicPr>
          <p:cNvPr id="6" name="Imagen 5">
            <a:extLst>
              <a:ext uri="{FF2B5EF4-FFF2-40B4-BE49-F238E27FC236}">
                <a16:creationId xmlns:a16="http://schemas.microsoft.com/office/drawing/2014/main" id="{87832091-9C5E-4DB3-AD57-D8FA20E34722}"/>
              </a:ext>
            </a:extLst>
          </p:cNvPr>
          <p:cNvPicPr>
            <a:picLocks noChangeAspect="1"/>
          </p:cNvPicPr>
          <p:nvPr/>
        </p:nvPicPr>
        <p:blipFill>
          <a:blip r:embed="rId2"/>
          <a:stretch>
            <a:fillRect/>
          </a:stretch>
        </p:blipFill>
        <p:spPr>
          <a:xfrm>
            <a:off x="8170822" y="2082094"/>
            <a:ext cx="3469720" cy="32855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407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42DFB07-9D5F-4ED9-9F95-BB01F5B47EE4}"/>
              </a:ext>
            </a:extLst>
          </p:cNvPr>
          <p:cNvSpPr/>
          <p:nvPr/>
        </p:nvSpPr>
        <p:spPr>
          <a:xfrm>
            <a:off x="265217" y="1414610"/>
            <a:ext cx="11760528" cy="830997"/>
          </a:xfrm>
          <a:prstGeom prst="rect">
            <a:avLst/>
          </a:prstGeom>
        </p:spPr>
        <p:txBody>
          <a:bodyPr wrap="square">
            <a:spAutoFit/>
          </a:bodyPr>
          <a:lstStyle/>
          <a:p>
            <a:pPr algn="just"/>
            <a:r>
              <a:rPr lang="es-MX" sz="1600" dirty="0">
                <a:solidFill>
                  <a:prstClr val="black"/>
                </a:solidFill>
                <a:latin typeface="Montserrat" panose="00000500000000000000" pitchFamily="2" charset="0"/>
              </a:rPr>
              <a:t>La Coordinación Nacional de Protección Civil, el Centro Nacional de Prevención de Desastres y la Agencia Espacial Mexicana, trabajan conjuntamente, a fin de crear y promover las políticas públicas en materia de prevención o atención de desastres ocasionados por objetos que provengan del espacio exterior]. </a:t>
            </a:r>
            <a:endParaRPr lang="es-MX" dirty="0">
              <a:solidFill>
                <a:prstClr val="black"/>
              </a:solidFill>
              <a:latin typeface="Montserrat" panose="00000500000000000000" pitchFamily="2" charset="0"/>
            </a:endParaRPr>
          </a:p>
        </p:txBody>
      </p:sp>
      <p:sp>
        <p:nvSpPr>
          <p:cNvPr id="11" name="CuadroTexto 10">
            <a:extLst>
              <a:ext uri="{FF2B5EF4-FFF2-40B4-BE49-F238E27FC236}">
                <a16:creationId xmlns:a16="http://schemas.microsoft.com/office/drawing/2014/main" id="{607AF4E4-FD88-42A8-9AEE-AC14ABE2C1C5}"/>
              </a:ext>
            </a:extLst>
          </p:cNvPr>
          <p:cNvSpPr txBox="1"/>
          <p:nvPr/>
        </p:nvSpPr>
        <p:spPr>
          <a:xfrm>
            <a:off x="603019" y="2468828"/>
            <a:ext cx="5172936" cy="1169551"/>
          </a:xfrm>
          <a:prstGeom prst="rect">
            <a:avLst/>
          </a:prstGeom>
          <a:noFill/>
          <a:ln>
            <a:solidFill>
              <a:srgbClr val="00695C"/>
            </a:solidFill>
          </a:ln>
        </p:spPr>
        <p:txBody>
          <a:bodyPr wrap="square" rtlCol="0">
            <a:spAutoFit/>
          </a:bodyPr>
          <a:lstStyle/>
          <a:p>
            <a:pPr indent="-177800" algn="just">
              <a:buFont typeface="+mj-lt"/>
              <a:buAutoNum type="arabicPeriod"/>
            </a:pPr>
            <a:r>
              <a:rPr lang="es-MX" sz="1400" dirty="0">
                <a:latin typeface="Montserrat" panose="00000500000000000000" pitchFamily="2" charset="0"/>
              </a:rPr>
              <a:t>Grupo de Trabajo sobre Clima Espacial: se esta trabajando en el desarrollo de una política pública en materia de protección civil para establecer las responsabilidades y funciones en caso de un fenómeno extremo de clima espacial.</a:t>
            </a:r>
          </a:p>
        </p:txBody>
      </p:sp>
      <p:sp>
        <p:nvSpPr>
          <p:cNvPr id="12" name="CuadroTexto 11">
            <a:extLst>
              <a:ext uri="{FF2B5EF4-FFF2-40B4-BE49-F238E27FC236}">
                <a16:creationId xmlns:a16="http://schemas.microsoft.com/office/drawing/2014/main" id="{EA71B678-0A89-49D7-ABEC-357923ACC906}"/>
              </a:ext>
            </a:extLst>
          </p:cNvPr>
          <p:cNvSpPr txBox="1"/>
          <p:nvPr/>
        </p:nvSpPr>
        <p:spPr>
          <a:xfrm>
            <a:off x="6050429" y="2468828"/>
            <a:ext cx="5410200" cy="1169551"/>
          </a:xfrm>
          <a:prstGeom prst="rect">
            <a:avLst/>
          </a:prstGeom>
          <a:noFill/>
          <a:ln>
            <a:solidFill>
              <a:srgbClr val="00695C"/>
            </a:solidFill>
          </a:ln>
        </p:spPr>
        <p:txBody>
          <a:bodyPr wrap="square" rtlCol="0">
            <a:spAutoFit/>
          </a:bodyPr>
          <a:lstStyle/>
          <a:p>
            <a:pPr marL="177800" indent="-177800" algn="just">
              <a:spcBef>
                <a:spcPts val="1200"/>
              </a:spcBef>
              <a:buFont typeface="+mj-lt"/>
              <a:buAutoNum type="arabicPeriod" startAt="2"/>
            </a:pPr>
            <a:r>
              <a:rPr lang="es-MX" sz="1400" dirty="0">
                <a:latin typeface="Montserrat" panose="00000500000000000000" pitchFamily="2" charset="0"/>
              </a:rPr>
              <a:t>Grupo de Trabajo sobre Objetos Cercanos a la Tierra (NEOs): en fase inicial y el objetivo es el desarrollo de una política pública en materia de protección civil para establecer las responsabilidades y funciones en caso de la caída de un objeto cercano a la Tierra.</a:t>
            </a:r>
          </a:p>
        </p:txBody>
      </p:sp>
      <p:sp>
        <p:nvSpPr>
          <p:cNvPr id="13" name="CuadroTexto 12">
            <a:extLst>
              <a:ext uri="{FF2B5EF4-FFF2-40B4-BE49-F238E27FC236}">
                <a16:creationId xmlns:a16="http://schemas.microsoft.com/office/drawing/2014/main" id="{B1F5ABFA-E8D6-48CC-A753-A603C2F7AD44}"/>
              </a:ext>
            </a:extLst>
          </p:cNvPr>
          <p:cNvSpPr txBox="1"/>
          <p:nvPr/>
        </p:nvSpPr>
        <p:spPr>
          <a:xfrm>
            <a:off x="217617" y="3861601"/>
            <a:ext cx="11665625" cy="523220"/>
          </a:xfrm>
          <a:prstGeom prst="rect">
            <a:avLst/>
          </a:prstGeom>
          <a:noFill/>
        </p:spPr>
        <p:txBody>
          <a:bodyPr wrap="square" rtlCol="0">
            <a:spAutoFit/>
          </a:bodyPr>
          <a:lstStyle/>
          <a:p>
            <a:pPr algn="just"/>
            <a:r>
              <a:rPr lang="es-MX" sz="1400" dirty="0">
                <a:latin typeface="Montserrat" panose="00000500000000000000" pitchFamily="2" charset="0"/>
              </a:rPr>
              <a:t>Beneficios: Se genera una política pública que articula a los organismos y dependencias de gobierno, la sociedad civil, los operadores satelitales, tales como CFE, IFT, SENEAM, SEMAR, SEDENA, UNAM, IPN, SSyPC.</a:t>
            </a:r>
          </a:p>
        </p:txBody>
      </p:sp>
      <p:sp>
        <p:nvSpPr>
          <p:cNvPr id="14" name="CuadroTexto 13">
            <a:extLst>
              <a:ext uri="{FF2B5EF4-FFF2-40B4-BE49-F238E27FC236}">
                <a16:creationId xmlns:a16="http://schemas.microsoft.com/office/drawing/2014/main" id="{726D7962-21F2-4444-A418-F474D0083B38}"/>
              </a:ext>
            </a:extLst>
          </p:cNvPr>
          <p:cNvSpPr txBox="1"/>
          <p:nvPr/>
        </p:nvSpPr>
        <p:spPr>
          <a:xfrm>
            <a:off x="265217" y="4748259"/>
            <a:ext cx="4777266" cy="1169551"/>
          </a:xfrm>
          <a:prstGeom prst="rect">
            <a:avLst/>
          </a:prstGeom>
          <a:noFill/>
        </p:spPr>
        <p:txBody>
          <a:bodyPr wrap="square" rtlCol="0">
            <a:spAutoFit/>
          </a:bodyPr>
          <a:lstStyle/>
          <a:p>
            <a:pPr algn="just"/>
            <a:r>
              <a:rPr lang="es-MX" sz="1400" b="1" dirty="0">
                <a:solidFill>
                  <a:prstClr val="black"/>
                </a:solidFill>
                <a:latin typeface="Montserrat" panose="00000500000000000000" pitchFamily="2" charset="0"/>
              </a:rPr>
              <a:t>Principales tormentas solares registradas:</a:t>
            </a:r>
            <a:endParaRPr lang="es-MX" sz="1400" dirty="0">
              <a:solidFill>
                <a:prstClr val="black"/>
              </a:solidFill>
              <a:latin typeface="Montserrat" panose="00000500000000000000" pitchFamily="2" charset="0"/>
            </a:endParaRPr>
          </a:p>
          <a:p>
            <a:pPr marL="285750" indent="-285750" algn="just">
              <a:buFont typeface="Arial" panose="020B0604020202020204" pitchFamily="34" charset="0"/>
              <a:buChar char="•"/>
            </a:pPr>
            <a:r>
              <a:rPr lang="es-MX" sz="1400" dirty="0">
                <a:solidFill>
                  <a:prstClr val="black"/>
                </a:solidFill>
                <a:latin typeface="Montserrat" panose="00000500000000000000" pitchFamily="2" charset="0"/>
              </a:rPr>
              <a:t>Evento Carrington (1859)</a:t>
            </a:r>
          </a:p>
          <a:p>
            <a:pPr marL="285750" indent="-285750" algn="just">
              <a:buFont typeface="Arial" panose="020B0604020202020204" pitchFamily="34" charset="0"/>
              <a:buChar char="•"/>
            </a:pPr>
            <a:r>
              <a:rPr lang="es-MX" sz="1400" dirty="0">
                <a:solidFill>
                  <a:prstClr val="black"/>
                </a:solidFill>
                <a:latin typeface="Montserrat" panose="00000500000000000000" pitchFamily="2" charset="0"/>
              </a:rPr>
              <a:t>Estados Unidos (1921)</a:t>
            </a:r>
          </a:p>
          <a:p>
            <a:pPr marL="285750" indent="-285750" algn="just">
              <a:buFont typeface="Arial" panose="020B0604020202020204" pitchFamily="34" charset="0"/>
              <a:buChar char="•"/>
            </a:pPr>
            <a:r>
              <a:rPr lang="es-MX" sz="1400" dirty="0">
                <a:solidFill>
                  <a:prstClr val="black"/>
                </a:solidFill>
                <a:latin typeface="Montserrat" panose="00000500000000000000" pitchFamily="2" charset="0"/>
              </a:rPr>
              <a:t>Quebec, Canadá (1989)</a:t>
            </a:r>
          </a:p>
          <a:p>
            <a:pPr marL="285750" indent="-285750" algn="just">
              <a:buFont typeface="Arial" panose="020B0604020202020204" pitchFamily="34" charset="0"/>
              <a:buChar char="•"/>
            </a:pPr>
            <a:r>
              <a:rPr lang="es-MX" sz="1400" dirty="0">
                <a:solidFill>
                  <a:prstClr val="black"/>
                </a:solidFill>
                <a:latin typeface="Montserrat" panose="00000500000000000000" pitchFamily="2" charset="0"/>
              </a:rPr>
              <a:t>Tormenta Halloween ( 2003)</a:t>
            </a:r>
          </a:p>
        </p:txBody>
      </p:sp>
      <p:pic>
        <p:nvPicPr>
          <p:cNvPr id="15" name="Marcador de contenido 3">
            <a:extLst>
              <a:ext uri="{FF2B5EF4-FFF2-40B4-BE49-F238E27FC236}">
                <a16:creationId xmlns:a16="http://schemas.microsoft.com/office/drawing/2014/main" id="{F69349CB-1CA6-497A-9D19-F4754349A094}"/>
              </a:ext>
            </a:extLst>
          </p:cNvPr>
          <p:cNvPicPr>
            <a:picLocks noChangeAspect="1"/>
          </p:cNvPicPr>
          <p:nvPr/>
        </p:nvPicPr>
        <p:blipFill>
          <a:blip r:embed="rId2"/>
          <a:stretch>
            <a:fillRect/>
          </a:stretch>
        </p:blipFill>
        <p:spPr>
          <a:xfrm>
            <a:off x="5399315" y="4425358"/>
            <a:ext cx="2399567" cy="1943367"/>
          </a:xfrm>
          <a:prstGeom prst="rect">
            <a:avLst/>
          </a:prstGeom>
          <a:effectLst>
            <a:outerShdw blurRad="63500" sx="102000" sy="102000" algn="ctr" rotWithShape="0">
              <a:prstClr val="black">
                <a:alpha val="40000"/>
              </a:prstClr>
            </a:outerShdw>
          </a:effectLst>
        </p:spPr>
      </p:pic>
      <p:pic>
        <p:nvPicPr>
          <p:cNvPr id="16" name="Picture 2" descr="http://www.cenapred.gob.mx/es/Publicaciones/images/330-INFOGRAFACLIMAESPACIAL.JPG">
            <a:extLst>
              <a:ext uri="{FF2B5EF4-FFF2-40B4-BE49-F238E27FC236}">
                <a16:creationId xmlns:a16="http://schemas.microsoft.com/office/drawing/2014/main" id="{1C916038-882D-4BAC-BFAA-122F27E1B4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98882" y="4427384"/>
            <a:ext cx="4302074" cy="194134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57C71EBD-E618-4E25-B9E0-89CC01C09512}"/>
              </a:ext>
            </a:extLst>
          </p:cNvPr>
          <p:cNvSpPr/>
          <p:nvPr/>
        </p:nvSpPr>
        <p:spPr>
          <a:xfrm>
            <a:off x="0" y="697122"/>
            <a:ext cx="12192000" cy="621991"/>
          </a:xfrm>
          <a:prstGeom prst="rect">
            <a:avLst/>
          </a:prstGeom>
          <a:solidFill>
            <a:srgbClr val="00695C"/>
          </a:solidFill>
          <a:ln w="12700" cap="flat" cmpd="sng" algn="ctr">
            <a:noFill/>
            <a:prstDash val="solid"/>
            <a:miter lim="800000"/>
          </a:ln>
          <a:effectLst/>
        </p:spPr>
        <p:txBody>
          <a:bodyPr rtlCol="0" anchor="ctr"/>
          <a:lstStyle/>
          <a:p>
            <a:pPr algn="ctr"/>
            <a:r>
              <a:rPr lang="en-US" sz="2000" b="1" dirty="0">
                <a:solidFill>
                  <a:schemeClr val="bg1"/>
                </a:solidFill>
                <a:latin typeface="Montserrat" charset="0"/>
              </a:rPr>
              <a:t>POLÍTICAS PÚBLICAS SOBRE FENÓMENOS ASTRONÓMICOS EN MATERIA DE PROTECCIÓN CIVIL</a:t>
            </a:r>
          </a:p>
        </p:txBody>
      </p:sp>
    </p:spTree>
    <p:extLst>
      <p:ext uri="{BB962C8B-B14F-4D97-AF65-F5344CB8AC3E}">
        <p14:creationId xmlns:p14="http://schemas.microsoft.com/office/powerpoint/2010/main" val="392214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949138F-A6E4-4466-8F3C-485112AACF0A}"/>
              </a:ext>
            </a:extLst>
          </p:cNvPr>
          <p:cNvSpPr/>
          <p:nvPr/>
        </p:nvSpPr>
        <p:spPr>
          <a:xfrm>
            <a:off x="0" y="697122"/>
            <a:ext cx="12192000" cy="621991"/>
          </a:xfrm>
          <a:prstGeom prst="rect">
            <a:avLst/>
          </a:prstGeom>
          <a:solidFill>
            <a:srgbClr val="00695C"/>
          </a:solidFill>
          <a:ln w="12700" cap="flat" cmpd="sng" algn="ctr">
            <a:noFill/>
            <a:prstDash val="solid"/>
            <a:miter lim="800000"/>
          </a:ln>
          <a:effectLst/>
        </p:spPr>
        <p:txBody>
          <a:bodyPr rtlCol="0" anchor="ctr"/>
          <a:lstStyle/>
          <a:p>
            <a:pPr algn="ctr"/>
            <a:r>
              <a:rPr lang="es-MX" sz="2000" b="1" dirty="0">
                <a:solidFill>
                  <a:schemeClr val="bg1"/>
                </a:solidFill>
                <a:latin typeface="Montserrat" charset="0"/>
              </a:rPr>
              <a:t>APLICACIONES SATELITALES EN MATERIA DE SEGURIDAD ESPACIAL,</a:t>
            </a:r>
            <a:br>
              <a:rPr lang="es-MX" sz="2000" b="1" dirty="0">
                <a:solidFill>
                  <a:schemeClr val="bg1"/>
                </a:solidFill>
                <a:latin typeface="Montserrat" charset="0"/>
              </a:rPr>
            </a:br>
            <a:r>
              <a:rPr lang="es-MX" sz="2000" b="1" dirty="0">
                <a:solidFill>
                  <a:schemeClr val="bg1"/>
                </a:solidFill>
                <a:latin typeface="Montserrat" charset="0"/>
              </a:rPr>
              <a:t>A TRAVÉS DE LA COOPERACIÓN INTERNACIONAL</a:t>
            </a:r>
          </a:p>
        </p:txBody>
      </p:sp>
      <p:sp>
        <p:nvSpPr>
          <p:cNvPr id="11" name="CuadroTexto 10">
            <a:extLst>
              <a:ext uri="{FF2B5EF4-FFF2-40B4-BE49-F238E27FC236}">
                <a16:creationId xmlns:a16="http://schemas.microsoft.com/office/drawing/2014/main" id="{CF5509B7-E57C-4B61-9735-B73CE360A780}"/>
              </a:ext>
            </a:extLst>
          </p:cNvPr>
          <p:cNvSpPr txBox="1"/>
          <p:nvPr/>
        </p:nvSpPr>
        <p:spPr>
          <a:xfrm>
            <a:off x="195058" y="1386484"/>
            <a:ext cx="8877689" cy="984885"/>
          </a:xfrm>
          <a:prstGeom prst="rect">
            <a:avLst/>
          </a:prstGeom>
          <a:noFill/>
        </p:spPr>
        <p:txBody>
          <a:bodyPr wrap="square" rtlCol="0">
            <a:spAutoFit/>
          </a:bodyPr>
          <a:lstStyle/>
          <a:p>
            <a:pPr algn="just">
              <a:spcBef>
                <a:spcPts val="600"/>
              </a:spcBef>
            </a:pPr>
            <a:r>
              <a:rPr lang="es-MX" sz="1400" dirty="0">
                <a:latin typeface="Montserrat" panose="00000500000000000000" pitchFamily="2" charset="0"/>
              </a:rPr>
              <a:t>La Agencia Espacial Europea (ESA) y la AEM se encuentran implementando con la Comisión Nacional de Áreas Naturales Protegidas (CONANP) el </a:t>
            </a:r>
            <a:r>
              <a:rPr lang="es-ES_tradnl" sz="1400" dirty="0">
                <a:latin typeface="Montserrat" panose="00000500000000000000" pitchFamily="2" charset="0"/>
              </a:rPr>
              <a:t>proyecto de monitoreo de embarcaciones pesqueras para áreas</a:t>
            </a:r>
            <a:r>
              <a:rPr lang="es-MX" sz="1400" dirty="0">
                <a:latin typeface="Montserrat" panose="00000500000000000000" pitchFamily="2" charset="0"/>
              </a:rPr>
              <a:t> naturales protegidas marinas para la conservación del hábitat y las especies marinas que lo conforman</a:t>
            </a:r>
            <a:r>
              <a:rPr lang="es-ES_tradnl" sz="1400" dirty="0">
                <a:latin typeface="Montserrat" panose="00000500000000000000" pitchFamily="2" charset="0"/>
              </a:rPr>
              <a:t> </a:t>
            </a:r>
            <a:r>
              <a:rPr lang="es-ES_tradnl" sz="1600" dirty="0">
                <a:latin typeface="Montserrat" panose="00000500000000000000" pitchFamily="2" charset="0"/>
              </a:rPr>
              <a:t>.</a:t>
            </a:r>
          </a:p>
        </p:txBody>
      </p:sp>
      <p:sp>
        <p:nvSpPr>
          <p:cNvPr id="12" name="CuadroTexto 11">
            <a:extLst>
              <a:ext uri="{FF2B5EF4-FFF2-40B4-BE49-F238E27FC236}">
                <a16:creationId xmlns:a16="http://schemas.microsoft.com/office/drawing/2014/main" id="{7F2D14C1-EEC7-4D91-A4B9-0486C0BCEEBE}"/>
              </a:ext>
            </a:extLst>
          </p:cNvPr>
          <p:cNvSpPr txBox="1"/>
          <p:nvPr/>
        </p:nvSpPr>
        <p:spPr>
          <a:xfrm>
            <a:off x="195058" y="2580782"/>
            <a:ext cx="8877689" cy="3354765"/>
          </a:xfrm>
          <a:prstGeom prst="rect">
            <a:avLst/>
          </a:prstGeom>
          <a:noFill/>
        </p:spPr>
        <p:txBody>
          <a:bodyPr wrap="square" rtlCol="0">
            <a:spAutoFit/>
          </a:bodyPr>
          <a:lstStyle/>
          <a:p>
            <a:pPr indent="-285750" algn="just">
              <a:spcBef>
                <a:spcPts val="600"/>
              </a:spcBef>
              <a:buFont typeface="Arial" panose="020B0604020202020204" pitchFamily="34" charset="0"/>
              <a:buChar char="•"/>
            </a:pPr>
            <a:r>
              <a:rPr lang="es-ES_tradnl" sz="1400" b="1" dirty="0">
                <a:latin typeface="Montserrat" panose="00000500000000000000" pitchFamily="2" charset="0"/>
              </a:rPr>
              <a:t>Beneficios:</a:t>
            </a:r>
            <a:r>
              <a:rPr lang="es-ES_tradnl" sz="1400" dirty="0">
                <a:latin typeface="Montserrat" panose="00000500000000000000" pitchFamily="2" charset="0"/>
              </a:rPr>
              <a:t>  Se donaron 48 </a:t>
            </a:r>
            <a:r>
              <a:rPr lang="es-MX" sz="1400" dirty="0">
                <a:latin typeface="Montserrat" panose="00000500000000000000" pitchFamily="2" charset="0"/>
              </a:rPr>
              <a:t>dispositivos  los cuales envían informes al centro de control cada hora indicando posición, fecha, hora, velocidad y rumbo de las embarcaciones que cuentan con el dispositivo instalado. Asimismo, ofrece la capacidad de sondear la ubicación del buque en cualquier momento; Dichos dispositivos combaten </a:t>
            </a:r>
            <a:r>
              <a:rPr lang="es-ES_tradnl" sz="1400" dirty="0">
                <a:latin typeface="Montserrat" panose="00000500000000000000" pitchFamily="2" charset="0"/>
              </a:rPr>
              <a:t>la pesca ilegal y clandestina fuera de temporada.</a:t>
            </a:r>
          </a:p>
          <a:p>
            <a:pPr marL="531813" algn="just">
              <a:spcBef>
                <a:spcPts val="600"/>
              </a:spcBef>
            </a:pPr>
            <a:endParaRPr lang="es-ES_tradnl" sz="1400" dirty="0">
              <a:latin typeface="Montserrat" panose="00000500000000000000" pitchFamily="2" charset="0"/>
            </a:endParaRPr>
          </a:p>
          <a:p>
            <a:pPr algn="just">
              <a:spcBef>
                <a:spcPts val="600"/>
              </a:spcBef>
            </a:pPr>
            <a:r>
              <a:rPr lang="es-ES_tradnl" sz="1400" dirty="0">
                <a:latin typeface="Montserrat" panose="00000500000000000000" pitchFamily="2" charset="0"/>
              </a:rPr>
              <a:t>Toda vez que el proyecto monitoreo de embarcaciones esta por implementarse en México en conjunto con la Comisión Nacional de Hidrocarburos (CNH).</a:t>
            </a:r>
          </a:p>
          <a:p>
            <a:pPr indent="-285750" algn="just">
              <a:spcBef>
                <a:spcPts val="600"/>
              </a:spcBef>
              <a:buFont typeface="Arial" panose="020B0604020202020204" pitchFamily="34" charset="0"/>
              <a:buChar char="•"/>
            </a:pPr>
            <a:r>
              <a:rPr lang="es-ES_tradnl" sz="1400" b="1" dirty="0">
                <a:latin typeface="Montserrat" panose="00000500000000000000" pitchFamily="2" charset="0"/>
              </a:rPr>
              <a:t>Beneficios:</a:t>
            </a:r>
            <a:r>
              <a:rPr lang="es-ES_tradnl" sz="1400" dirty="0">
                <a:latin typeface="Montserrat" panose="00000500000000000000" pitchFamily="2" charset="0"/>
              </a:rPr>
              <a:t> Monitoreo constante de toda la infraestructura de tubería de hidrocarburos, agua y cableado. Esto permite identificar:</a:t>
            </a:r>
          </a:p>
          <a:p>
            <a:pPr marL="457200" lvl="2" indent="-285750" algn="just">
              <a:spcBef>
                <a:spcPts val="600"/>
              </a:spcBef>
              <a:buFont typeface="Arial" panose="020B0604020202020204" pitchFamily="34" charset="0"/>
              <a:buChar char="•"/>
            </a:pPr>
            <a:r>
              <a:rPr lang="es-ES_tradnl" sz="1400" dirty="0">
                <a:latin typeface="Montserrat" panose="00000500000000000000" pitchFamily="2" charset="0"/>
              </a:rPr>
              <a:t>Fugas</a:t>
            </a:r>
          </a:p>
          <a:p>
            <a:pPr marL="457200" lvl="2" indent="-285750" algn="just">
              <a:spcBef>
                <a:spcPts val="600"/>
              </a:spcBef>
              <a:buFont typeface="Arial" panose="020B0604020202020204" pitchFamily="34" charset="0"/>
              <a:buChar char="•"/>
            </a:pPr>
            <a:r>
              <a:rPr lang="es-ES_tradnl" sz="1400" dirty="0">
                <a:latin typeface="Montserrat" panose="00000500000000000000" pitchFamily="2" charset="0"/>
              </a:rPr>
              <a:t>Tomas clandestinas</a:t>
            </a:r>
          </a:p>
          <a:p>
            <a:pPr marL="457200" lvl="2" indent="-285750" algn="just">
              <a:spcBef>
                <a:spcPts val="600"/>
              </a:spcBef>
              <a:buFont typeface="Arial" panose="020B0604020202020204" pitchFamily="34" charset="0"/>
              <a:buChar char="•"/>
            </a:pPr>
            <a:r>
              <a:rPr lang="es-ES_tradnl" sz="1400" dirty="0">
                <a:latin typeface="Montserrat" panose="00000500000000000000" pitchFamily="2" charset="0"/>
              </a:rPr>
              <a:t>Daños a la infraestructura, entre otros</a:t>
            </a:r>
          </a:p>
        </p:txBody>
      </p:sp>
      <p:pic>
        <p:nvPicPr>
          <p:cNvPr id="13" name="0 Imagen">
            <a:extLst>
              <a:ext uri="{FF2B5EF4-FFF2-40B4-BE49-F238E27FC236}">
                <a16:creationId xmlns:a16="http://schemas.microsoft.com/office/drawing/2014/main" id="{D7BE3B6B-4D81-44BB-8318-8F398EDE6CAE}"/>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9315698" y="1955665"/>
            <a:ext cx="2506942" cy="1782341"/>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31AA8970-6836-4AFF-A680-C17D041308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15698" y="4011164"/>
            <a:ext cx="2506942" cy="178234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6832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4B17952-95A5-4BC9-9407-2B9A3B3F43B1}"/>
              </a:ext>
            </a:extLst>
          </p:cNvPr>
          <p:cNvSpPr txBox="1"/>
          <p:nvPr/>
        </p:nvSpPr>
        <p:spPr>
          <a:xfrm>
            <a:off x="457125" y="2618100"/>
            <a:ext cx="8677997" cy="1892826"/>
          </a:xfrm>
          <a:prstGeom prst="rect">
            <a:avLst/>
          </a:prstGeom>
          <a:noFill/>
        </p:spPr>
        <p:txBody>
          <a:bodyPr wrap="square" rtlCol="0">
            <a:spAutoFit/>
          </a:bodyPr>
          <a:lstStyle/>
          <a:p>
            <a:pPr algn="just"/>
            <a:r>
              <a:rPr lang="es-MX" sz="1400" dirty="0">
                <a:latin typeface="Montserrat" panose="00000500000000000000" pitchFamily="2" charset="0"/>
              </a:rPr>
              <a:t>Con la Comisión Nacional de Actividades Espaciales (CONAE), se trabajo de manera para obtener de manera recurrente imágenes gratuitas de radar e imágenes ópticas de su constelación SAOCOM  1A  y 1B.</a:t>
            </a:r>
          </a:p>
          <a:p>
            <a:pPr marL="273050" algn="just"/>
            <a:endParaRPr lang="es-MX" sz="1400" dirty="0">
              <a:latin typeface="Montserrat" panose="00000500000000000000" pitchFamily="2" charset="0"/>
            </a:endParaRPr>
          </a:p>
          <a:p>
            <a:pPr lvl="1" indent="-285750" algn="just">
              <a:spcBef>
                <a:spcPts val="600"/>
              </a:spcBef>
              <a:buFont typeface="Arial" panose="020B0604020202020204" pitchFamily="34" charset="0"/>
              <a:buChar char="•"/>
            </a:pPr>
            <a:r>
              <a:rPr lang="es-MX" sz="1400" b="1" dirty="0">
                <a:latin typeface="Montserrat" panose="00000500000000000000" pitchFamily="2" charset="0"/>
              </a:rPr>
              <a:t>Beneficios:</a:t>
            </a:r>
            <a:r>
              <a:rPr lang="es-MX" sz="1400" dirty="0">
                <a:latin typeface="Montserrat" panose="00000500000000000000" pitchFamily="2" charset="0"/>
              </a:rPr>
              <a:t> </a:t>
            </a:r>
            <a:r>
              <a:rPr lang="es-ES_tradnl" sz="1400" dirty="0">
                <a:latin typeface="Montserrat" panose="00000500000000000000" pitchFamily="2" charset="0"/>
              </a:rPr>
              <a:t>Con esta información, las instituciones y dependencias mexicanas podrán contaron con información relevante para la creación de productos para mitigar los efectos de los incendios forestales e inundaciones, así como para ayudar en la toma de decisiones posteriores al desastre para evaluación y recuperación.</a:t>
            </a:r>
          </a:p>
        </p:txBody>
      </p:sp>
      <p:pic>
        <p:nvPicPr>
          <p:cNvPr id="16" name="Imagen 15">
            <a:extLst>
              <a:ext uri="{FF2B5EF4-FFF2-40B4-BE49-F238E27FC236}">
                <a16:creationId xmlns:a16="http://schemas.microsoft.com/office/drawing/2014/main" id="{BA2DF2F5-7EFD-47AD-A697-58175F5053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72017" y="2728447"/>
            <a:ext cx="2016114" cy="2252115"/>
          </a:xfrm>
          <a:prstGeom prst="rect">
            <a:avLst/>
          </a:prstGeom>
          <a:effectLst>
            <a:outerShdw blurRad="63500" sx="102000" sy="102000" algn="ctr" rotWithShape="0">
              <a:prstClr val="black">
                <a:alpha val="40000"/>
              </a:prstClr>
            </a:outerShdw>
          </a:effectLst>
        </p:spPr>
      </p:pic>
      <p:sp>
        <p:nvSpPr>
          <p:cNvPr id="17" name="Rectángulo 16">
            <a:extLst>
              <a:ext uri="{FF2B5EF4-FFF2-40B4-BE49-F238E27FC236}">
                <a16:creationId xmlns:a16="http://schemas.microsoft.com/office/drawing/2014/main" id="{48E5A52F-1D4A-45BE-9E61-141DE5FBCEF1}"/>
              </a:ext>
            </a:extLst>
          </p:cNvPr>
          <p:cNvSpPr/>
          <p:nvPr/>
        </p:nvSpPr>
        <p:spPr>
          <a:xfrm>
            <a:off x="0" y="697122"/>
            <a:ext cx="12192000" cy="621991"/>
          </a:xfrm>
          <a:prstGeom prst="rect">
            <a:avLst/>
          </a:prstGeom>
          <a:solidFill>
            <a:srgbClr val="00695C"/>
          </a:solidFill>
          <a:ln w="12700" cap="flat" cmpd="sng" algn="ctr">
            <a:noFill/>
            <a:prstDash val="solid"/>
            <a:miter lim="800000"/>
          </a:ln>
          <a:effectLst/>
        </p:spPr>
        <p:txBody>
          <a:bodyPr rtlCol="0" anchor="ctr"/>
          <a:lstStyle/>
          <a:p>
            <a:pPr algn="ctr"/>
            <a:r>
              <a:rPr lang="es-MX" sz="2000" b="1" dirty="0">
                <a:solidFill>
                  <a:schemeClr val="bg1"/>
                </a:solidFill>
                <a:latin typeface="Montserrat" charset="0"/>
              </a:rPr>
              <a:t>APLICACIONES SATELITALES EN MATERIA DE SEGURIDAD ESPACIAL,</a:t>
            </a:r>
            <a:br>
              <a:rPr lang="es-MX" sz="2000" b="1" dirty="0">
                <a:solidFill>
                  <a:schemeClr val="bg1"/>
                </a:solidFill>
                <a:latin typeface="Montserrat" charset="0"/>
              </a:rPr>
            </a:br>
            <a:r>
              <a:rPr lang="es-MX" sz="2000" b="1" dirty="0">
                <a:solidFill>
                  <a:schemeClr val="bg1"/>
                </a:solidFill>
                <a:latin typeface="Montserrat" charset="0"/>
              </a:rPr>
              <a:t>A TRAVÉS DE LA COOPERACIÓN INTERNACIONAL (CONT...)</a:t>
            </a:r>
          </a:p>
        </p:txBody>
      </p:sp>
    </p:spTree>
    <p:extLst>
      <p:ext uri="{BB962C8B-B14F-4D97-AF65-F5344CB8AC3E}">
        <p14:creationId xmlns:p14="http://schemas.microsoft.com/office/powerpoint/2010/main" val="185780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99ED346A-06F0-4B36-9DEC-486591609DBF}"/>
              </a:ext>
            </a:extLst>
          </p:cNvPr>
          <p:cNvSpPr txBox="1"/>
          <p:nvPr/>
        </p:nvSpPr>
        <p:spPr>
          <a:xfrm>
            <a:off x="187553" y="1686412"/>
            <a:ext cx="9097962" cy="1600438"/>
          </a:xfrm>
          <a:prstGeom prst="rect">
            <a:avLst/>
          </a:prstGeom>
          <a:noFill/>
        </p:spPr>
        <p:txBody>
          <a:bodyPr wrap="square" rtlCol="0">
            <a:spAutoFit/>
          </a:bodyPr>
          <a:lstStyle/>
          <a:p>
            <a:pPr lvl="0"/>
            <a:r>
              <a:rPr lang="es-MX" sz="1400" b="1" dirty="0">
                <a:latin typeface="Montserrat" panose="00000500000000000000" pitchFamily="2" charset="0"/>
              </a:rPr>
              <a:t>Comisión de Cooperación Ambiental (CCA)</a:t>
            </a:r>
            <a:r>
              <a:rPr lang="es-MX" sz="1400" dirty="0">
                <a:latin typeface="Montserrat" panose="00000500000000000000" pitchFamily="2" charset="0"/>
              </a:rPr>
              <a:t>. La CCA es una organización internacional creada por Canadá, Estados Unidos y México bajo el Tratado de Libre Comercio de América del Norte (TLCAN). </a:t>
            </a:r>
          </a:p>
          <a:p>
            <a:pPr lvl="0" algn="just"/>
            <a:endParaRPr lang="es-MX" sz="1400" dirty="0">
              <a:latin typeface="Montserrat" panose="00000500000000000000" pitchFamily="2" charset="0"/>
            </a:endParaRPr>
          </a:p>
          <a:p>
            <a:pPr marL="273050" algn="just"/>
            <a:r>
              <a:rPr lang="es-MX" sz="1400" b="1" dirty="0">
                <a:latin typeface="Montserrat" panose="00000500000000000000" pitchFamily="2" charset="0"/>
              </a:rPr>
              <a:t>Beneficios:</a:t>
            </a:r>
            <a:r>
              <a:rPr lang="es-MX" sz="1400" dirty="0">
                <a:latin typeface="Montserrat" panose="00000500000000000000" pitchFamily="2" charset="0"/>
              </a:rPr>
              <a:t> I</a:t>
            </a:r>
            <a:r>
              <a:rPr lang="es-MX" altLang="es-MX" sz="1400" dirty="0">
                <a:latin typeface="Montserrat" panose="00000500000000000000" pitchFamily="2" charset="0"/>
              </a:rPr>
              <a:t>dentificar las necesidades de mejora o desarrollo de sistemas de alerta temprana (SAT) en México, así como la posibilidad de alinearlos con los SAT existentes en Estados Unidos y Canadá, para “</a:t>
            </a:r>
            <a:r>
              <a:rPr lang="es-MX" sz="1400" dirty="0">
                <a:latin typeface="Montserrat" panose="00000500000000000000" pitchFamily="2" charset="0"/>
              </a:rPr>
              <a:t>eventos extremos” enfocándose principalmente en sequías, incendios forestales e inundaciones. </a:t>
            </a:r>
          </a:p>
        </p:txBody>
      </p:sp>
      <p:sp>
        <p:nvSpPr>
          <p:cNvPr id="9" name="CuadroTexto 8">
            <a:extLst>
              <a:ext uri="{FF2B5EF4-FFF2-40B4-BE49-F238E27FC236}">
                <a16:creationId xmlns:a16="http://schemas.microsoft.com/office/drawing/2014/main" id="{22E191AA-ADF0-4ED9-B852-D4385C3C48C2}"/>
              </a:ext>
            </a:extLst>
          </p:cNvPr>
          <p:cNvSpPr txBox="1"/>
          <p:nvPr/>
        </p:nvSpPr>
        <p:spPr>
          <a:xfrm>
            <a:off x="187553" y="3654149"/>
            <a:ext cx="8973272" cy="2277547"/>
          </a:xfrm>
          <a:prstGeom prst="rect">
            <a:avLst/>
          </a:prstGeom>
          <a:noFill/>
        </p:spPr>
        <p:txBody>
          <a:bodyPr wrap="square" rtlCol="0">
            <a:spAutoFit/>
          </a:bodyPr>
          <a:lstStyle/>
          <a:p>
            <a:pPr algn="just"/>
            <a:r>
              <a:rPr lang="es-MX" sz="1400" b="1" dirty="0">
                <a:latin typeface="Montserrat" panose="00000500000000000000" pitchFamily="2" charset="0"/>
              </a:rPr>
              <a:t>Sistema Integral Regional de Información Satelital (SIRIS)</a:t>
            </a:r>
            <a:r>
              <a:rPr lang="es-MX" sz="1400" dirty="0">
                <a:latin typeface="Montserrat" panose="00000500000000000000" pitchFamily="2" charset="0"/>
              </a:rPr>
              <a:t>. Este proyecto esta financiado a través del Banco Interamericano de Desarrollo (BID) bajo la iniciativa Bienes Públicos Regionales.</a:t>
            </a:r>
          </a:p>
          <a:p>
            <a:pPr marL="273050" indent="-285750" algn="just">
              <a:buFont typeface="Arial" panose="020B0604020202020204" pitchFamily="34" charset="0"/>
              <a:buChar char="•"/>
            </a:pPr>
            <a:endParaRPr lang="es-MX" sz="1400" dirty="0">
              <a:latin typeface="Montserrat" panose="00000500000000000000" pitchFamily="2" charset="0"/>
            </a:endParaRPr>
          </a:p>
          <a:p>
            <a:pPr marL="273050" algn="just">
              <a:buNone/>
            </a:pPr>
            <a:r>
              <a:rPr lang="es-MX" sz="1400" b="1" dirty="0">
                <a:latin typeface="Montserrat" panose="00000500000000000000" pitchFamily="2" charset="0"/>
              </a:rPr>
              <a:t>Beneficios:</a:t>
            </a:r>
            <a:r>
              <a:rPr lang="es-MX" sz="1400" dirty="0">
                <a:latin typeface="Montserrat" panose="00000500000000000000" pitchFamily="2" charset="0"/>
              </a:rPr>
              <a:t> Esta plataforma tendrá como objetivo proveer productos e información a nivel nacional para el apoyo de análisis, investigación, trabajo en campo y toma de decisiones en materia de  agricultura, desastres, silvicultura, y salud entre otros, a través de una plataforma. Los países que conforman esta iniciativa son: Argentina, Chile, Paraguay Uruguay,  Ecuador,  Bolivia, Perú y México. Cabe mencionar que los  organismos que proporcionaron información para integrar esta plataforma fueron: CENAPRED, CONAFOR, CONABIO e INEGI.</a:t>
            </a:r>
          </a:p>
          <a:p>
            <a:endParaRPr lang="es-MX" sz="1600" dirty="0">
              <a:latin typeface="Montserrat" panose="00000500000000000000" pitchFamily="2" charset="0"/>
            </a:endParaRPr>
          </a:p>
        </p:txBody>
      </p:sp>
      <p:pic>
        <p:nvPicPr>
          <p:cNvPr id="10" name="Picture 2" descr="Inicio">
            <a:extLst>
              <a:ext uri="{FF2B5EF4-FFF2-40B4-BE49-F238E27FC236}">
                <a16:creationId xmlns:a16="http://schemas.microsoft.com/office/drawing/2014/main" id="{901AC35B-9855-406D-A90C-6AB4E99F47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27991" y="1631995"/>
            <a:ext cx="2029128" cy="19452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167EBA90-9C88-4244-8459-32FBB9BC8538}"/>
              </a:ext>
            </a:extLst>
          </p:cNvPr>
          <p:cNvPicPr>
            <a:picLocks noChangeAspect="1"/>
          </p:cNvPicPr>
          <p:nvPr/>
        </p:nvPicPr>
        <p:blipFill>
          <a:blip r:embed="rId3"/>
          <a:stretch>
            <a:fillRect/>
          </a:stretch>
        </p:blipFill>
        <p:spPr>
          <a:xfrm>
            <a:off x="9571037" y="4032918"/>
            <a:ext cx="2343036" cy="1723680"/>
          </a:xfrm>
          <a:prstGeom prst="rect">
            <a:avLst/>
          </a:prstGeom>
          <a:effectLst>
            <a:outerShdw blurRad="63500" sx="102000" sy="102000" algn="ctr" rotWithShape="0">
              <a:prstClr val="black">
                <a:alpha val="40000"/>
              </a:prstClr>
            </a:outerShdw>
          </a:effectLst>
        </p:spPr>
      </p:pic>
      <p:sp>
        <p:nvSpPr>
          <p:cNvPr id="12" name="Rectángulo 11">
            <a:extLst>
              <a:ext uri="{FF2B5EF4-FFF2-40B4-BE49-F238E27FC236}">
                <a16:creationId xmlns:a16="http://schemas.microsoft.com/office/drawing/2014/main" id="{F86CD640-B8CB-44EE-B905-526D90BE7364}"/>
              </a:ext>
            </a:extLst>
          </p:cNvPr>
          <p:cNvSpPr/>
          <p:nvPr/>
        </p:nvSpPr>
        <p:spPr>
          <a:xfrm>
            <a:off x="0" y="697122"/>
            <a:ext cx="12192000" cy="621991"/>
          </a:xfrm>
          <a:prstGeom prst="rect">
            <a:avLst/>
          </a:prstGeom>
          <a:solidFill>
            <a:srgbClr val="00695C"/>
          </a:solidFill>
          <a:ln w="12700" cap="flat" cmpd="sng" algn="ctr">
            <a:noFill/>
            <a:prstDash val="solid"/>
            <a:miter lim="800000"/>
          </a:ln>
          <a:effectLst/>
        </p:spPr>
        <p:txBody>
          <a:bodyPr rtlCol="0" anchor="ctr"/>
          <a:lstStyle/>
          <a:p>
            <a:pPr algn="ctr"/>
            <a:r>
              <a:rPr lang="es-MX" sz="2000" b="1" dirty="0">
                <a:solidFill>
                  <a:schemeClr val="bg1"/>
                </a:solidFill>
                <a:latin typeface="Montserrat" charset="0"/>
              </a:rPr>
              <a:t>APLICACIONES SATELITALES EN MATERIA DE SEGURIDAD ESPACIAL,</a:t>
            </a:r>
            <a:br>
              <a:rPr lang="es-MX" sz="2000" b="1" dirty="0">
                <a:solidFill>
                  <a:schemeClr val="bg1"/>
                </a:solidFill>
                <a:latin typeface="Montserrat" charset="0"/>
              </a:rPr>
            </a:br>
            <a:r>
              <a:rPr lang="es-MX" sz="2000" b="1" dirty="0">
                <a:solidFill>
                  <a:schemeClr val="bg1"/>
                </a:solidFill>
                <a:latin typeface="Montserrat" charset="0"/>
              </a:rPr>
              <a:t>A TRAVÉS DE LA COOPERACIÓN INTERNACIONAL (CONT...)</a:t>
            </a:r>
          </a:p>
        </p:txBody>
      </p:sp>
    </p:spTree>
    <p:extLst>
      <p:ext uri="{BB962C8B-B14F-4D97-AF65-F5344CB8AC3E}">
        <p14:creationId xmlns:p14="http://schemas.microsoft.com/office/powerpoint/2010/main" val="217871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F2A2CCA0-EB69-4B94-8761-68AE71408BFA}"/>
              </a:ext>
            </a:extLst>
          </p:cNvPr>
          <p:cNvSpPr txBox="1"/>
          <p:nvPr/>
        </p:nvSpPr>
        <p:spPr>
          <a:xfrm>
            <a:off x="807867" y="2554284"/>
            <a:ext cx="8105314" cy="2031325"/>
          </a:xfrm>
          <a:prstGeom prst="rect">
            <a:avLst/>
          </a:prstGeom>
          <a:noFill/>
        </p:spPr>
        <p:txBody>
          <a:bodyPr wrap="square" rtlCol="0">
            <a:spAutoFit/>
          </a:bodyPr>
          <a:lstStyle/>
          <a:p>
            <a:pPr algn="just" defTabSz="457200">
              <a:defRPr/>
            </a:pPr>
            <a:r>
              <a:rPr lang="es-MX" sz="1400" dirty="0">
                <a:latin typeface="Montserrat" panose="00000500000000000000" pitchFamily="2" charset="0"/>
              </a:rPr>
              <a:t>La AEM es Oficina Regional de Soporte de Plataforma de las Naciones Unidas para la información espacial para la </a:t>
            </a:r>
            <a:r>
              <a:rPr lang="es-MX" sz="1400" i="1" dirty="0">
                <a:latin typeface="Montserrat" panose="00000500000000000000" pitchFamily="2" charset="0"/>
              </a:rPr>
              <a:t>gestión</a:t>
            </a:r>
            <a:r>
              <a:rPr lang="es-MX" sz="1400" dirty="0">
                <a:latin typeface="Montserrat" panose="00000500000000000000" pitchFamily="2" charset="0"/>
              </a:rPr>
              <a:t> de desastres y la respuesta de emergencia (</a:t>
            </a:r>
            <a:r>
              <a:rPr lang="es-MX" sz="1400" b="1" dirty="0">
                <a:latin typeface="Montserrat" panose="00000500000000000000" pitchFamily="2" charset="0"/>
              </a:rPr>
              <a:t>UN-SPIDER</a:t>
            </a:r>
            <a:r>
              <a:rPr lang="es-MX" sz="1400" dirty="0">
                <a:latin typeface="Montserrat" panose="00000500000000000000" pitchFamily="2" charset="0"/>
              </a:rPr>
              <a:t>). </a:t>
            </a:r>
          </a:p>
          <a:p>
            <a:pPr algn="just" defTabSz="457200">
              <a:defRPr/>
            </a:pPr>
            <a:endParaRPr lang="es-MX" sz="1400" dirty="0">
              <a:latin typeface="Montserrat" panose="00000500000000000000" pitchFamily="2" charset="0"/>
            </a:endParaRPr>
          </a:p>
          <a:p>
            <a:pPr algn="just" defTabSz="457200">
              <a:defRPr/>
            </a:pPr>
            <a:r>
              <a:rPr lang="es-ES_tradnl" sz="1400" b="1" dirty="0">
                <a:latin typeface="Montserrat" panose="00000500000000000000" pitchFamily="2" charset="0"/>
              </a:rPr>
              <a:t>Beneficios:</a:t>
            </a:r>
            <a:r>
              <a:rPr lang="es-ES_tradnl" sz="1400" dirty="0">
                <a:latin typeface="Montserrat" panose="00000500000000000000" pitchFamily="2" charset="0"/>
              </a:rPr>
              <a:t> La participación facilita la cooperación y promoción del uso de tecnologías espaciales en la reducción del riesgo de desastres, en este caso en América Latina y el Caribe. En enero de 2021 se llevo a cabo la Reunión Virtual de Oficinas Regionales de Soporte y se invito a la AEM para que hospedera la </a:t>
            </a:r>
            <a:r>
              <a:rPr lang="es-MX" sz="1400" dirty="0">
                <a:latin typeface="Montserrat" panose="00000500000000000000" pitchFamily="2" charset="0"/>
              </a:rPr>
              <a:t>Reunión Regional de Expertos sobre Desastres en conjunto con el CENAPRED. </a:t>
            </a:r>
            <a:endParaRPr lang="es-ES_tradnl" sz="1400" dirty="0">
              <a:latin typeface="Montserrat" panose="00000500000000000000" pitchFamily="2" charset="0"/>
            </a:endParaRPr>
          </a:p>
        </p:txBody>
      </p:sp>
      <p:pic>
        <p:nvPicPr>
          <p:cNvPr id="13" name="Imagen 12">
            <a:extLst>
              <a:ext uri="{FF2B5EF4-FFF2-40B4-BE49-F238E27FC236}">
                <a16:creationId xmlns:a16="http://schemas.microsoft.com/office/drawing/2014/main" id="{8C128CB8-17D9-4DB2-9FB4-DCB55F5E95F3}"/>
              </a:ext>
            </a:extLst>
          </p:cNvPr>
          <p:cNvPicPr>
            <a:picLocks noChangeAspect="1"/>
          </p:cNvPicPr>
          <p:nvPr/>
        </p:nvPicPr>
        <p:blipFill>
          <a:blip r:embed="rId2"/>
          <a:stretch>
            <a:fillRect/>
          </a:stretch>
        </p:blipFill>
        <p:spPr>
          <a:xfrm>
            <a:off x="9239761" y="2664278"/>
            <a:ext cx="2584512" cy="1529444"/>
          </a:xfrm>
          <a:prstGeom prst="rect">
            <a:avLst/>
          </a:prstGeom>
          <a:effectLst>
            <a:outerShdw blurRad="63500" sx="102000" sy="102000" algn="ctr" rotWithShape="0">
              <a:prstClr val="black">
                <a:alpha val="40000"/>
              </a:prstClr>
            </a:outerShdw>
          </a:effectLst>
        </p:spPr>
      </p:pic>
      <p:sp>
        <p:nvSpPr>
          <p:cNvPr id="15" name="Rectángulo 14">
            <a:extLst>
              <a:ext uri="{FF2B5EF4-FFF2-40B4-BE49-F238E27FC236}">
                <a16:creationId xmlns:a16="http://schemas.microsoft.com/office/drawing/2014/main" id="{6016D481-DABD-4C38-A496-268F977CF6DB}"/>
              </a:ext>
            </a:extLst>
          </p:cNvPr>
          <p:cNvSpPr/>
          <p:nvPr/>
        </p:nvSpPr>
        <p:spPr>
          <a:xfrm>
            <a:off x="0" y="697122"/>
            <a:ext cx="12192000" cy="621991"/>
          </a:xfrm>
          <a:prstGeom prst="rect">
            <a:avLst/>
          </a:prstGeom>
          <a:solidFill>
            <a:srgbClr val="00695C"/>
          </a:solidFill>
          <a:ln w="12700" cap="flat" cmpd="sng" algn="ctr">
            <a:noFill/>
            <a:prstDash val="solid"/>
            <a:miter lim="800000"/>
          </a:ln>
          <a:effectLst/>
        </p:spPr>
        <p:txBody>
          <a:bodyPr rtlCol="0" anchor="ctr"/>
          <a:lstStyle/>
          <a:p>
            <a:pPr algn="ctr"/>
            <a:r>
              <a:rPr lang="es-MX" sz="2000" b="1" dirty="0">
                <a:solidFill>
                  <a:schemeClr val="bg1"/>
                </a:solidFill>
                <a:latin typeface="Montserrat" charset="0"/>
              </a:rPr>
              <a:t>APLICACIONES SATELITALES EN MATERIA DE SEGURIDAD ESPACIAL,</a:t>
            </a:r>
            <a:br>
              <a:rPr lang="es-MX" sz="2000" b="1" dirty="0">
                <a:solidFill>
                  <a:schemeClr val="bg1"/>
                </a:solidFill>
                <a:latin typeface="Montserrat" charset="0"/>
              </a:rPr>
            </a:br>
            <a:r>
              <a:rPr lang="es-MX" sz="2000" b="1" dirty="0">
                <a:solidFill>
                  <a:schemeClr val="bg1"/>
                </a:solidFill>
                <a:latin typeface="Montserrat" charset="0"/>
              </a:rPr>
              <a:t>A </a:t>
            </a:r>
            <a:r>
              <a:rPr lang="es-MX" sz="2400" b="1" dirty="0">
                <a:solidFill>
                  <a:schemeClr val="bg1"/>
                </a:solidFill>
                <a:latin typeface="Montserrat" charset="0"/>
              </a:rPr>
              <a:t>TRAVÉS DE </a:t>
            </a:r>
            <a:r>
              <a:rPr lang="es-MX" sz="2000" b="1" dirty="0">
                <a:solidFill>
                  <a:schemeClr val="bg1"/>
                </a:solidFill>
                <a:latin typeface="Montserrat" charset="0"/>
              </a:rPr>
              <a:t>LA COOPERACIÓN INTERNACIONAL (CONT...)</a:t>
            </a:r>
            <a:endParaRPr lang="es-MX" b="1" dirty="0">
              <a:solidFill>
                <a:schemeClr val="bg1"/>
              </a:solidFill>
              <a:latin typeface="Montserrat" charset="0"/>
            </a:endParaRPr>
          </a:p>
        </p:txBody>
      </p:sp>
    </p:spTree>
    <p:extLst>
      <p:ext uri="{BB962C8B-B14F-4D97-AF65-F5344CB8AC3E}">
        <p14:creationId xmlns:p14="http://schemas.microsoft.com/office/powerpoint/2010/main" val="24489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5">
            <a:extLst>
              <a:ext uri="{FF2B5EF4-FFF2-40B4-BE49-F238E27FC236}">
                <a16:creationId xmlns:a16="http://schemas.microsoft.com/office/drawing/2014/main" id="{B73092A4-C35C-439A-ACD1-42FE8DD762C1}"/>
              </a:ext>
            </a:extLst>
          </p:cNvPr>
          <p:cNvSpPr txBox="1">
            <a:spLocks noGrp="1"/>
          </p:cNvSpPr>
          <p:nvPr>
            <p:ph type="body" idx="4294967295"/>
          </p:nvPr>
        </p:nvSpPr>
        <p:spPr>
          <a:xfrm>
            <a:off x="158337" y="1497761"/>
            <a:ext cx="11574483" cy="581698"/>
          </a:xfrm>
          <a:prstGeom prst="rect">
            <a:avLst/>
          </a:prstGeom>
          <a:noFill/>
        </p:spPr>
        <p:txBody>
          <a:bodyPr wrap="square" rtlCol="0">
            <a:spAutoFit/>
          </a:bodyPr>
          <a:lstStyle/>
          <a:p>
            <a:pPr marL="95299" indent="0" algn="just">
              <a:buNone/>
            </a:pPr>
            <a:r>
              <a:rPr lang="es-MX" sz="1400" b="1" dirty="0">
                <a:solidFill>
                  <a:prstClr val="black"/>
                </a:solidFill>
                <a:latin typeface="Montserrat" panose="00000500000000000000" pitchFamily="2" charset="0"/>
              </a:rPr>
              <a:t>La </a:t>
            </a:r>
            <a:r>
              <a:rPr lang="es-MX" sz="1400" b="1" i="1" dirty="0">
                <a:solidFill>
                  <a:prstClr val="black"/>
                </a:solidFill>
                <a:latin typeface="Montserrat" panose="00000500000000000000" pitchFamily="2" charset="0"/>
              </a:rPr>
              <a:t>National Oceanic and Atmospheric Administration (NOAA) </a:t>
            </a:r>
            <a:r>
              <a:rPr lang="es-MX" sz="1400" b="1" dirty="0">
                <a:solidFill>
                  <a:prstClr val="black"/>
                </a:solidFill>
                <a:latin typeface="Montserrat" panose="00000500000000000000" pitchFamily="2" charset="0"/>
              </a:rPr>
              <a:t>donó a México 10 antenas receptoras GEONETCast (GNC). </a:t>
            </a:r>
            <a:r>
              <a:rPr lang="es-MX" sz="1400" dirty="0">
                <a:solidFill>
                  <a:prstClr val="black"/>
                </a:solidFill>
                <a:latin typeface="Montserrat" panose="00000500000000000000" pitchFamily="2" charset="0"/>
              </a:rPr>
              <a:t>Las antenas se encuentran instaladas y en operación en CENAPRED, CONAGUA, CICESE, INEGI, SMN, UABC, UNAM, a lo largo del territorio nacional. Cabe mencionar que la AEM fungió como intermediaria con la NOAA en toda la gestión.</a:t>
            </a:r>
          </a:p>
        </p:txBody>
      </p:sp>
      <p:sp>
        <p:nvSpPr>
          <p:cNvPr id="9" name="Rectángulo 8">
            <a:extLst>
              <a:ext uri="{FF2B5EF4-FFF2-40B4-BE49-F238E27FC236}">
                <a16:creationId xmlns:a16="http://schemas.microsoft.com/office/drawing/2014/main" id="{3ACF7268-9F4C-48DD-B244-788FB96891F6}"/>
              </a:ext>
            </a:extLst>
          </p:cNvPr>
          <p:cNvSpPr/>
          <p:nvPr/>
        </p:nvSpPr>
        <p:spPr>
          <a:xfrm>
            <a:off x="301841" y="2562806"/>
            <a:ext cx="8667988" cy="3323987"/>
          </a:xfrm>
          <a:prstGeom prst="rect">
            <a:avLst/>
          </a:prstGeom>
        </p:spPr>
        <p:txBody>
          <a:bodyPr wrap="square">
            <a:spAutoFit/>
          </a:bodyPr>
          <a:lstStyle/>
          <a:p>
            <a:pPr algn="just" defTabSz="457200">
              <a:defRPr/>
            </a:pPr>
            <a:r>
              <a:rPr lang="es-MX" sz="1400" b="1" dirty="0">
                <a:latin typeface="Montserrat" panose="00000500000000000000" pitchFamily="2" charset="0"/>
              </a:rPr>
              <a:t>Beneficios:</a:t>
            </a:r>
          </a:p>
          <a:p>
            <a:pPr indent="-285750" algn="just" defTabSz="457200">
              <a:buFont typeface="Arial" panose="020B0604020202020204" pitchFamily="34" charset="0"/>
              <a:buChar char="•"/>
              <a:defRPr/>
            </a:pPr>
            <a:endParaRPr lang="es-MX" sz="1400" dirty="0">
              <a:latin typeface="Montserrat" panose="00000500000000000000" pitchFamily="2" charset="0"/>
            </a:endParaRPr>
          </a:p>
          <a:p>
            <a:pPr lvl="1" indent="-285750" algn="just" defTabSz="457200">
              <a:buFont typeface="Arial" panose="020B0604020202020204" pitchFamily="34" charset="0"/>
              <a:buChar char="•"/>
              <a:defRPr/>
            </a:pPr>
            <a:r>
              <a:rPr lang="es-MX" sz="1400" dirty="0">
                <a:latin typeface="Montserrat" panose="00000500000000000000" pitchFamily="2" charset="0"/>
              </a:rPr>
              <a:t>El sistema GNC recibe información meteorológica y ambiental de los satélites de la NOAA, incluyendo los GOES-16 que son los satélites de última generación;</a:t>
            </a:r>
          </a:p>
          <a:p>
            <a:pPr lvl="1" indent="-285750" algn="just" defTabSz="457200">
              <a:buFont typeface="Arial" panose="020B0604020202020204" pitchFamily="34" charset="0"/>
              <a:buChar char="•"/>
              <a:defRPr/>
            </a:pPr>
            <a:endParaRPr lang="es-MX" sz="1400" dirty="0">
              <a:latin typeface="Montserrat" panose="00000500000000000000" pitchFamily="2" charset="0"/>
            </a:endParaRPr>
          </a:p>
          <a:p>
            <a:pPr lvl="1" indent="-285750" algn="just" defTabSz="457200">
              <a:buFont typeface="Arial" panose="020B0604020202020204" pitchFamily="34" charset="0"/>
              <a:buChar char="•"/>
              <a:defRPr/>
            </a:pPr>
            <a:r>
              <a:rPr lang="es-MX" sz="1400" dirty="0">
                <a:latin typeface="Montserrat" panose="00000500000000000000" pitchFamily="2" charset="0"/>
              </a:rPr>
              <a:t>Esta información ya procesada permitirá la toma de decisiones sobre meteorología y medio ambiente, tales como incendios forestales, desastres naturales y variaciones climatológicas de largo plazo, entre otros; </a:t>
            </a:r>
          </a:p>
          <a:p>
            <a:pPr lvl="1" indent="-285750" algn="just" defTabSz="457200">
              <a:buFont typeface="Arial" panose="020B0604020202020204" pitchFamily="34" charset="0"/>
              <a:buChar char="•"/>
              <a:defRPr/>
            </a:pPr>
            <a:endParaRPr lang="es-MX" sz="1400" dirty="0">
              <a:latin typeface="Montserrat" panose="00000500000000000000" pitchFamily="2" charset="0"/>
            </a:endParaRPr>
          </a:p>
          <a:p>
            <a:pPr lvl="1" indent="-285750" algn="just" defTabSz="457200">
              <a:buFont typeface="Arial" panose="020B0604020202020204" pitchFamily="34" charset="0"/>
              <a:buChar char="•"/>
              <a:defRPr/>
            </a:pPr>
            <a:r>
              <a:rPr lang="es-MX" sz="1400" dirty="0">
                <a:latin typeface="Montserrat" panose="00000500000000000000" pitchFamily="2" charset="0"/>
              </a:rPr>
              <a:t>Dada la utilidad del sistema otros organismos se han acercado para solicitar antenas adicionales y la AEM se encuentra gestionando la posibilidad de otras adquisiciones a través de donaciones. </a:t>
            </a:r>
          </a:p>
          <a:p>
            <a:pPr lvl="1" indent="-285750" algn="just" defTabSz="457200">
              <a:buFont typeface="Arial" panose="020B0604020202020204" pitchFamily="34" charset="0"/>
              <a:buChar char="•"/>
              <a:defRPr/>
            </a:pPr>
            <a:endParaRPr lang="es-MX" sz="1400" dirty="0">
              <a:latin typeface="Montserrat" panose="00000500000000000000" pitchFamily="2" charset="0"/>
            </a:endParaRPr>
          </a:p>
          <a:p>
            <a:pPr lvl="1" indent="-285750" algn="just" defTabSz="457200">
              <a:buFont typeface="Arial" panose="020B0604020202020204" pitchFamily="34" charset="0"/>
              <a:buChar char="•"/>
              <a:defRPr/>
            </a:pPr>
            <a:r>
              <a:rPr lang="es-MX" sz="1400" dirty="0">
                <a:latin typeface="Montserrat" panose="00000500000000000000" pitchFamily="2" charset="0"/>
              </a:rPr>
              <a:t>NOAA y la AEM han realizado  2 Talleres en 2016 y 2018 respectivamente, sobre el uso de los satélites GOES-16 y las estaciones GEONETCast-Americas (GNC).</a:t>
            </a:r>
          </a:p>
        </p:txBody>
      </p:sp>
      <p:pic>
        <p:nvPicPr>
          <p:cNvPr id="10" name="Picture 4" descr="Imagen relacionada">
            <a:extLst>
              <a:ext uri="{FF2B5EF4-FFF2-40B4-BE49-F238E27FC236}">
                <a16:creationId xmlns:a16="http://schemas.microsoft.com/office/drawing/2014/main" id="{88A3D8C5-60E0-4655-9793-FAD5EB1867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51867" y="2562806"/>
            <a:ext cx="1127802" cy="116955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Rectángulo 12">
            <a:extLst>
              <a:ext uri="{FF2B5EF4-FFF2-40B4-BE49-F238E27FC236}">
                <a16:creationId xmlns:a16="http://schemas.microsoft.com/office/drawing/2014/main" id="{F6C8E849-1277-47D1-905A-EF73DD0A0CBD}"/>
              </a:ext>
            </a:extLst>
          </p:cNvPr>
          <p:cNvSpPr/>
          <p:nvPr/>
        </p:nvSpPr>
        <p:spPr>
          <a:xfrm>
            <a:off x="0" y="697122"/>
            <a:ext cx="12192000" cy="621991"/>
          </a:xfrm>
          <a:prstGeom prst="rect">
            <a:avLst/>
          </a:prstGeom>
          <a:solidFill>
            <a:srgbClr val="00695C"/>
          </a:solidFill>
          <a:ln w="12700" cap="flat" cmpd="sng" algn="ctr">
            <a:noFill/>
            <a:prstDash val="solid"/>
            <a:miter lim="800000"/>
          </a:ln>
          <a:effectLst/>
        </p:spPr>
        <p:txBody>
          <a:bodyPr rtlCol="0" anchor="ctr"/>
          <a:lstStyle/>
          <a:p>
            <a:pPr algn="ctr"/>
            <a:r>
              <a:rPr lang="es-MX" sz="2000" b="1" dirty="0">
                <a:solidFill>
                  <a:schemeClr val="bg1"/>
                </a:solidFill>
                <a:latin typeface="Montserrat" charset="0"/>
              </a:rPr>
              <a:t>INFRAESTRUCTURA TERRESTRE A TRAVÉS DE LA COOPERACIÓN INTERNACIONAL</a:t>
            </a:r>
            <a:endParaRPr lang="es-MX" sz="2400" b="1" dirty="0">
              <a:solidFill>
                <a:schemeClr val="bg1"/>
              </a:solidFill>
              <a:latin typeface="Montserrat" charset="0"/>
              <a:ea typeface="Montserrat" charset="0"/>
              <a:cs typeface="Montserrat" charset="0"/>
            </a:endParaRPr>
          </a:p>
        </p:txBody>
      </p:sp>
      <p:pic>
        <p:nvPicPr>
          <p:cNvPr id="14" name="Imagen 13">
            <a:extLst>
              <a:ext uri="{FF2B5EF4-FFF2-40B4-BE49-F238E27FC236}">
                <a16:creationId xmlns:a16="http://schemas.microsoft.com/office/drawing/2014/main" id="{1791E7B5-AA70-4F6C-9FA9-B3E4B66D75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5315" y="3732357"/>
            <a:ext cx="2667977" cy="17980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792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TotalTime>
  <Words>1289</Words>
  <Application>Microsoft Office PowerPoint</Application>
  <PresentationFormat>Panorámica</PresentationFormat>
  <Paragraphs>58</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Montserrat</vt:lpstr>
      <vt:lpstr>Symbol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Hector Ortega</dc:creator>
  <cp:lastModifiedBy>Jesús Roberto Romero Ruíz</cp:lastModifiedBy>
  <cp:revision>224</cp:revision>
  <dcterms:created xsi:type="dcterms:W3CDTF">2020-11-08T20:06:27Z</dcterms:created>
  <dcterms:modified xsi:type="dcterms:W3CDTF">2022-03-17T19:21:17Z</dcterms:modified>
</cp:coreProperties>
</file>