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0" r:id="rId2"/>
    <p:sldId id="369" r:id="rId3"/>
    <p:sldId id="426" r:id="rId4"/>
    <p:sldId id="421" r:id="rId5"/>
    <p:sldId id="427" r:id="rId6"/>
    <p:sldId id="420" r:id="rId7"/>
    <p:sldId id="422" r:id="rId8"/>
    <p:sldId id="423" r:id="rId9"/>
    <p:sldId id="428" r:id="rId10"/>
    <p:sldId id="418" r:id="rId11"/>
    <p:sldId id="430" r:id="rId12"/>
    <p:sldId id="431" r:id="rId13"/>
    <p:sldId id="429" r:id="rId14"/>
    <p:sldId id="433"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Eugenia Alejandra Cervantes Maldonado" userId="3938830a-9c6e-498b-a2e1-3321e56ff513" providerId="ADAL" clId="{2F938D2A-1BEE-4924-B32F-3BEEDBFEABB4}"/>
    <pc:docChg chg="custSel modSld">
      <pc:chgData name="Claudia Eugenia Alejandra Cervantes Maldonado" userId="3938830a-9c6e-498b-a2e1-3321e56ff513" providerId="ADAL" clId="{2F938D2A-1BEE-4924-B32F-3BEEDBFEABB4}" dt="2023-05-08T23:43:42.603" v="99" actId="1036"/>
      <pc:docMkLst>
        <pc:docMk/>
      </pc:docMkLst>
      <pc:sldChg chg="modSp mod">
        <pc:chgData name="Claudia Eugenia Alejandra Cervantes Maldonado" userId="3938830a-9c6e-498b-a2e1-3321e56ff513" providerId="ADAL" clId="{2F938D2A-1BEE-4924-B32F-3BEEDBFEABB4}" dt="2023-05-08T23:43:42.603" v="99" actId="1036"/>
        <pc:sldMkLst>
          <pc:docMk/>
          <pc:sldMk cId="338449601" sldId="370"/>
        </pc:sldMkLst>
        <pc:spChg chg="mod">
          <ac:chgData name="Claudia Eugenia Alejandra Cervantes Maldonado" userId="3938830a-9c6e-498b-a2e1-3321e56ff513" providerId="ADAL" clId="{2F938D2A-1BEE-4924-B32F-3BEEDBFEABB4}" dt="2023-05-08T23:43:42.603" v="99" actId="1036"/>
          <ac:spMkLst>
            <pc:docMk/>
            <pc:sldMk cId="338449601" sldId="370"/>
            <ac:spMk id="4" creationId="{D284E49B-7064-384B-5DE8-3AEB5A384B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F9EB3-A7F8-0719-536D-E1023EBF59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A454B3C-2DFD-81B1-890D-BCF9A69AF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3FB72A2-C182-1B9A-DE90-2897B4FFDA9F}"/>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5" name="Marcador de pie de página 4">
            <a:extLst>
              <a:ext uri="{FF2B5EF4-FFF2-40B4-BE49-F238E27FC236}">
                <a16:creationId xmlns:a16="http://schemas.microsoft.com/office/drawing/2014/main" id="{5346658A-827B-5A6C-C8D1-2B9739CF6C6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FE2B175-E1D0-26FB-1167-BC4D9326E601}"/>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108139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474E7-18D1-3DDD-191F-EB5AEBC3D7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C6E2FBF-B167-7021-47EF-9DDBB9ACC8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AB45578-368C-E273-A629-D2E26597CBD9}"/>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5" name="Marcador de pie de página 4">
            <a:extLst>
              <a:ext uri="{FF2B5EF4-FFF2-40B4-BE49-F238E27FC236}">
                <a16:creationId xmlns:a16="http://schemas.microsoft.com/office/drawing/2014/main" id="{C136888D-67FB-A0E9-8058-547CB447DE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22915AF-1343-FC8A-28AE-5DD5147BFBBC}"/>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106352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1D33025-0EC2-E4D6-4739-6E46BBE0262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8FE1D04-EF82-ECDD-4DC7-5F7A98B0FD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5895CEE-FAEC-1BF2-BE87-3EB35D63BFB7}"/>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5" name="Marcador de pie de página 4">
            <a:extLst>
              <a:ext uri="{FF2B5EF4-FFF2-40B4-BE49-F238E27FC236}">
                <a16:creationId xmlns:a16="http://schemas.microsoft.com/office/drawing/2014/main" id="{B63DC88A-5C0B-7D57-79BF-132ADEC4992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ED98D17-9331-0A09-0E5B-59FE30CF07B8}"/>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40844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lvl1pPr>
              <a:defRPr/>
            </a:lvl1pPr>
          </a:lstStyle>
          <a:p>
            <a:r>
              <a:rPr lang="es-MX" dirty="0"/>
              <a:t>marzo 27 del 2023</a:t>
            </a:r>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r>
              <a:rPr lang="es-ES" dirty="0"/>
              <a:t>Primera Sesión Ordinaria de Junta de Gobierno                         Agencia Espacial Mexicana</a:t>
            </a:r>
            <a:endParaRPr lang="es-MX" dirty="0"/>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dirty="0"/>
          </a:p>
        </p:txBody>
      </p:sp>
      <p:sp>
        <p:nvSpPr>
          <p:cNvPr id="12" name="Título 1">
            <a:extLst>
              <a:ext uri="{FF2B5EF4-FFF2-40B4-BE49-F238E27FC236}">
                <a16:creationId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3" name="Marcador de contenido 2">
            <a:extLst>
              <a:ext uri="{FF2B5EF4-FFF2-40B4-BE49-F238E27FC236}">
                <a16:creationId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47331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r>
              <a:rPr lang="es-MX" dirty="0"/>
              <a:t>marzo 27 del 2023</a:t>
            </a:r>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r>
              <a:rPr lang="es-ES" dirty="0"/>
              <a:t>Primera Sesión Ordinaria de Junta de Gobierno                         Agencia Espacial Mexicana</a:t>
            </a:r>
            <a:endParaRPr lang="es-MX" dirty="0"/>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dirty="0"/>
          </a:p>
        </p:txBody>
      </p:sp>
    </p:spTree>
    <p:extLst>
      <p:ext uri="{BB962C8B-B14F-4D97-AF65-F5344CB8AC3E}">
        <p14:creationId xmlns:p14="http://schemas.microsoft.com/office/powerpoint/2010/main" val="116071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F0F17-FA04-A7C1-4D16-685EC9BD413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649A932-A380-C394-B9CA-EE1C807CF3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D77219C-514B-F576-4447-069597ED9D2D}"/>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5" name="Marcador de pie de página 4">
            <a:extLst>
              <a:ext uri="{FF2B5EF4-FFF2-40B4-BE49-F238E27FC236}">
                <a16:creationId xmlns:a16="http://schemas.microsoft.com/office/drawing/2014/main" id="{7B4708EA-FAD6-F341-FD07-9D7331FD7E3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A76560B-39C1-5F68-4EC5-06BC7727C5BF}"/>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89606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53E599-5F2C-652A-BC94-0296C6527A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A36DAD-7E5F-393D-C754-D7D6B141C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6168C3-FD03-AD5D-A080-B08891315E08}"/>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5" name="Marcador de pie de página 4">
            <a:extLst>
              <a:ext uri="{FF2B5EF4-FFF2-40B4-BE49-F238E27FC236}">
                <a16:creationId xmlns:a16="http://schemas.microsoft.com/office/drawing/2014/main" id="{6710844C-7617-703F-55C1-232CA842F4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75ABDCB-2B1D-D637-C53F-2CC0F002B578}"/>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279192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4C28B2-7F26-DFFE-CBED-6D6967F32E4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D06E2A6-59E8-D30E-BBFE-7DFDE0C21F0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152E1F7-F550-E5DE-4F71-F8A709577A9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5AC2AAC-D6EF-AED4-C8E0-EF17B60F6556}"/>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6" name="Marcador de pie de página 5">
            <a:extLst>
              <a:ext uri="{FF2B5EF4-FFF2-40B4-BE49-F238E27FC236}">
                <a16:creationId xmlns:a16="http://schemas.microsoft.com/office/drawing/2014/main" id="{8576C80D-BB3B-DFBB-A90B-0CF2AE4EFD2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DFA3A31-64FE-F256-659F-9B1B1F5788F6}"/>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385530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4A99F-F93B-3770-E5F8-0B9F8649766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C0DDDC5-113F-567B-ED59-81A112324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6534803-CA2B-9B79-2759-5D267C08B7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9BEEC0A-AD40-3370-CDF8-620BFE2604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AFE5052-6CF5-2AA2-9C12-7CC75444D1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C88B63F-48AB-B216-DE9C-80904387CF1A}"/>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8" name="Marcador de pie de página 7">
            <a:extLst>
              <a:ext uri="{FF2B5EF4-FFF2-40B4-BE49-F238E27FC236}">
                <a16:creationId xmlns:a16="http://schemas.microsoft.com/office/drawing/2014/main" id="{79BADEA5-5DF4-392E-4C64-94BF9E986E7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6074DCA-18C6-BB28-4A8C-066657180413}"/>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107958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18B7E-3B75-12B2-66CB-1715F69578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E70BF40-400A-0F66-EF1A-8FD86A11A3BF}"/>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4" name="Marcador de pie de página 3">
            <a:extLst>
              <a:ext uri="{FF2B5EF4-FFF2-40B4-BE49-F238E27FC236}">
                <a16:creationId xmlns:a16="http://schemas.microsoft.com/office/drawing/2014/main" id="{604EAC3D-CAF8-5A63-0842-5D62A935BCC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96FDA85-45E3-0AE4-A956-96DEC62FC328}"/>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166737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FB866D-555C-7F60-C2D9-FB1DA25C42AC}"/>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3" name="Marcador de pie de página 2">
            <a:extLst>
              <a:ext uri="{FF2B5EF4-FFF2-40B4-BE49-F238E27FC236}">
                <a16:creationId xmlns:a16="http://schemas.microsoft.com/office/drawing/2014/main" id="{92378785-730B-9640-3C2A-F2FABE9F2E3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C4F4668-1A37-0EEC-2CB3-FC02D057EFAE}"/>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350797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547BD-C46A-8491-06F3-D020F17A69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A2DDDB3-709B-DF0A-9832-272B2DFE0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6CE7991-BA7A-0FAA-2297-665C0E439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55F05B-33E3-6497-3A79-6361B0293A82}"/>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6" name="Marcador de pie de página 5">
            <a:extLst>
              <a:ext uri="{FF2B5EF4-FFF2-40B4-BE49-F238E27FC236}">
                <a16:creationId xmlns:a16="http://schemas.microsoft.com/office/drawing/2014/main" id="{B5B5E515-88CF-887B-2DE6-90DD934AD7E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D7898D4-44D6-2A1F-F0C2-49E4D65DEE57}"/>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179831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43DB8-AE3E-803E-4F2D-B69F261038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B9506D5-28C9-BF53-EEAD-DB336033B9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3DDDDC0-1CFB-5AA4-F859-38955A89D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0F54DA2-3817-3A63-842C-B612D396D722}"/>
              </a:ext>
            </a:extLst>
          </p:cNvPr>
          <p:cNvSpPr>
            <a:spLocks noGrp="1"/>
          </p:cNvSpPr>
          <p:nvPr>
            <p:ph type="dt" sz="half" idx="10"/>
          </p:nvPr>
        </p:nvSpPr>
        <p:spPr/>
        <p:txBody>
          <a:bodyPr/>
          <a:lstStyle/>
          <a:p>
            <a:fld id="{E9BBBBC5-72BA-461F-9D24-1F3562EF6A85}" type="datetimeFigureOut">
              <a:rPr lang="es-MX" smtClean="0"/>
              <a:t>08/05/2023</a:t>
            </a:fld>
            <a:endParaRPr lang="es-MX"/>
          </a:p>
        </p:txBody>
      </p:sp>
      <p:sp>
        <p:nvSpPr>
          <p:cNvPr id="6" name="Marcador de pie de página 5">
            <a:extLst>
              <a:ext uri="{FF2B5EF4-FFF2-40B4-BE49-F238E27FC236}">
                <a16:creationId xmlns:a16="http://schemas.microsoft.com/office/drawing/2014/main" id="{1A5C3BAB-C452-3D60-9C37-6A63A4E7C50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08F2E23-39F3-3D49-D9C3-162DFE68BCA0}"/>
              </a:ext>
            </a:extLst>
          </p:cNvPr>
          <p:cNvSpPr>
            <a:spLocks noGrp="1"/>
          </p:cNvSpPr>
          <p:nvPr>
            <p:ph type="sldNum" sz="quarter" idx="12"/>
          </p:nvPr>
        </p:nvSpPr>
        <p:spPr/>
        <p:txBody>
          <a:bodyPr/>
          <a:lstStyle/>
          <a:p>
            <a:fld id="{D5113419-4A92-469A-A6DB-463FDA1E3367}" type="slidenum">
              <a:rPr lang="es-MX" smtClean="0"/>
              <a:t>‹Nº›</a:t>
            </a:fld>
            <a:endParaRPr lang="es-MX"/>
          </a:p>
        </p:txBody>
      </p:sp>
    </p:spTree>
    <p:extLst>
      <p:ext uri="{BB962C8B-B14F-4D97-AF65-F5344CB8AC3E}">
        <p14:creationId xmlns:p14="http://schemas.microsoft.com/office/powerpoint/2010/main" val="98285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178980-942F-6D37-366C-AB0F14C72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B2BAEB6-BDEA-68E9-062A-A14DC3568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1B986DA-047D-D6B9-0AA0-6518667AC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BBBC5-72BA-461F-9D24-1F3562EF6A85}" type="datetimeFigureOut">
              <a:rPr lang="es-MX" smtClean="0"/>
              <a:t>08/05/2023</a:t>
            </a:fld>
            <a:endParaRPr lang="es-MX"/>
          </a:p>
        </p:txBody>
      </p:sp>
      <p:sp>
        <p:nvSpPr>
          <p:cNvPr id="5" name="Marcador de pie de página 4">
            <a:extLst>
              <a:ext uri="{FF2B5EF4-FFF2-40B4-BE49-F238E27FC236}">
                <a16:creationId xmlns:a16="http://schemas.microsoft.com/office/drawing/2014/main" id="{06AFD6DE-C7C2-50E9-658B-CB7BA1821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5B35F80-BF1F-CF09-1C70-DBAC435A3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13419-4A92-469A-A6DB-463FDA1E3367}" type="slidenum">
              <a:rPr lang="es-MX" smtClean="0"/>
              <a:t>‹Nº›</a:t>
            </a:fld>
            <a:endParaRPr lang="es-MX"/>
          </a:p>
        </p:txBody>
      </p:sp>
    </p:spTree>
    <p:extLst>
      <p:ext uri="{BB962C8B-B14F-4D97-AF65-F5344CB8AC3E}">
        <p14:creationId xmlns:p14="http://schemas.microsoft.com/office/powerpoint/2010/main" val="1464460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284E49B-7064-384B-5DE8-3AEB5A384BB5}"/>
              </a:ext>
            </a:extLst>
          </p:cNvPr>
          <p:cNvSpPr>
            <a:spLocks noGrp="1"/>
          </p:cNvSpPr>
          <p:nvPr>
            <p:ph type="dt" sz="half" idx="10"/>
          </p:nvPr>
        </p:nvSpPr>
        <p:spPr>
          <a:xfrm>
            <a:off x="95794" y="6179749"/>
            <a:ext cx="2664823" cy="634185"/>
          </a:xfrm>
        </p:spPr>
        <p:txBody>
          <a:bodyPr/>
          <a:lstStyle/>
          <a:p>
            <a:r>
              <a:rPr lang="es-MX" sz="900" dirty="0">
                <a:solidFill>
                  <a:srgbClr val="6E152E"/>
                </a:solidFill>
                <a:latin typeface="Montserrat SemiBold" panose="00000700000000000000" pitchFamily="2" charset="0"/>
              </a:rPr>
              <a:t>1ra SO </a:t>
            </a:r>
            <a:r>
              <a:rPr lang="es-MX" sz="900" dirty="0" err="1">
                <a:solidFill>
                  <a:srgbClr val="6E152E"/>
                </a:solidFill>
                <a:latin typeface="Montserrat SemiBold" panose="00000700000000000000" pitchFamily="2" charset="0"/>
              </a:rPr>
              <a:t>JdeG</a:t>
            </a:r>
            <a:r>
              <a:rPr lang="es-MX" sz="900" dirty="0">
                <a:solidFill>
                  <a:srgbClr val="6E152E"/>
                </a:solidFill>
                <a:latin typeface="Montserrat SemiBold" panose="00000700000000000000" pitchFamily="2" charset="0"/>
              </a:rPr>
              <a:t>: 27 marzo de 2023</a:t>
            </a:r>
          </a:p>
          <a:p>
            <a:r>
              <a:rPr lang="es-MX" sz="900" dirty="0">
                <a:solidFill>
                  <a:srgbClr val="6E152E"/>
                </a:solidFill>
                <a:latin typeface="Montserrat SemiBold" panose="00000700000000000000" pitchFamily="2" charset="0"/>
              </a:rPr>
              <a:t>Acuerdo Procedencia: 24 de abril de 2023</a:t>
            </a:r>
          </a:p>
        </p:txBody>
      </p:sp>
      <p:sp>
        <p:nvSpPr>
          <p:cNvPr id="6" name="Marcador de pie de página 5">
            <a:extLst>
              <a:ext uri="{FF2B5EF4-FFF2-40B4-BE49-F238E27FC236}">
                <a16:creationId xmlns:a16="http://schemas.microsoft.com/office/drawing/2014/main" id="{FFE5FD43-13D3-339A-D0B7-2B463A48374D}"/>
              </a:ext>
            </a:extLst>
          </p:cNvPr>
          <p:cNvSpPr>
            <a:spLocks noGrp="1"/>
          </p:cNvSpPr>
          <p:nvPr>
            <p:ph type="ftr" sz="quarter" idx="11"/>
          </p:nvPr>
        </p:nvSpPr>
        <p:spPr>
          <a:xfrm>
            <a:off x="1324535" y="6379137"/>
            <a:ext cx="9542929"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7" name="Marcador de número de diapositiva 6">
            <a:extLst>
              <a:ext uri="{FF2B5EF4-FFF2-40B4-BE49-F238E27FC236}">
                <a16:creationId xmlns:a16="http://schemas.microsoft.com/office/drawing/2014/main" id="{95A6CE84-F4B9-8C27-97CA-EC4816CDB36A}"/>
              </a:ext>
            </a:extLst>
          </p:cNvPr>
          <p:cNvSpPr>
            <a:spLocks noGrp="1"/>
          </p:cNvSpPr>
          <p:nvPr>
            <p:ph type="sldNum" sz="quarter" idx="12"/>
          </p:nvPr>
        </p:nvSpPr>
        <p:spPr>
          <a:xfrm>
            <a:off x="11214845" y="6356351"/>
            <a:ext cx="443755" cy="365125"/>
          </a:xfrm>
        </p:spPr>
        <p:txBody>
          <a:bodyPr/>
          <a:lstStyle/>
          <a:p>
            <a:fld id="{C119739B-ACC7-1A4E-906B-A9546BA1AB75}" type="slidenum">
              <a:rPr lang="es-MX" smtClean="0">
                <a:solidFill>
                  <a:srgbClr val="6E152E"/>
                </a:solidFill>
                <a:latin typeface="Montserrat SemiBold" panose="00000700000000000000" pitchFamily="2" charset="0"/>
              </a:rPr>
              <a:t>1</a:t>
            </a:fld>
            <a:endParaRPr lang="es-MX" dirty="0">
              <a:solidFill>
                <a:srgbClr val="6E152E"/>
              </a:solidFill>
              <a:latin typeface="Montserrat SemiBold" panose="00000700000000000000" pitchFamily="2" charset="0"/>
            </a:endParaRPr>
          </a:p>
        </p:txBody>
      </p:sp>
      <p:sp>
        <p:nvSpPr>
          <p:cNvPr id="3" name="CuadroTexto 2">
            <a:extLst>
              <a:ext uri="{FF2B5EF4-FFF2-40B4-BE49-F238E27FC236}">
                <a16:creationId xmlns:a16="http://schemas.microsoft.com/office/drawing/2014/main" id="{D3BC6000-37F8-1C41-AB5B-3802387CAF25}"/>
              </a:ext>
            </a:extLst>
          </p:cNvPr>
          <p:cNvSpPr txBox="1"/>
          <p:nvPr/>
        </p:nvSpPr>
        <p:spPr>
          <a:xfrm>
            <a:off x="1701052" y="1906814"/>
            <a:ext cx="8854888" cy="1446550"/>
          </a:xfrm>
          <a:prstGeom prst="rect">
            <a:avLst/>
          </a:prstGeom>
          <a:noFill/>
        </p:spPr>
        <p:txBody>
          <a:bodyPr wrap="square">
            <a:spAutoFit/>
          </a:bodyPr>
          <a:lstStyle/>
          <a:p>
            <a:pPr marL="981075" indent="-981075" algn="ctr"/>
            <a:r>
              <a:rPr lang="es-ES" sz="4400" b="1" dirty="0">
                <a:solidFill>
                  <a:srgbClr val="6E152E"/>
                </a:solidFill>
                <a:latin typeface="Montserrat SemiBold"/>
              </a:rPr>
              <a:t>Aprobación del Programa Anual de Trabajo 2023. </a:t>
            </a:r>
            <a:endParaRPr lang="es-MX" sz="4400" b="1" dirty="0">
              <a:solidFill>
                <a:srgbClr val="6E152E"/>
              </a:solidFill>
              <a:latin typeface="Montserrat SemiBold"/>
            </a:endParaRPr>
          </a:p>
        </p:txBody>
      </p:sp>
    </p:spTree>
    <p:extLst>
      <p:ext uri="{BB962C8B-B14F-4D97-AF65-F5344CB8AC3E}">
        <p14:creationId xmlns:p14="http://schemas.microsoft.com/office/powerpoint/2010/main" val="33844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10</a:t>
            </a:fld>
            <a:endParaRPr lang="es-MX" sz="1100" dirty="0">
              <a:solidFill>
                <a:srgbClr val="6E152E"/>
              </a:solidFill>
              <a:latin typeface="Montserrat SemiBold" panose="00000700000000000000" pitchFamily="2" charset="0"/>
            </a:endParaRPr>
          </a:p>
        </p:txBody>
      </p:sp>
      <p:graphicFrame>
        <p:nvGraphicFramePr>
          <p:cNvPr id="4" name="Tabla 3">
            <a:extLst>
              <a:ext uri="{FF2B5EF4-FFF2-40B4-BE49-F238E27FC236}">
                <a16:creationId xmlns:a16="http://schemas.microsoft.com/office/drawing/2014/main" id="{A73D1316-879A-6EE0-CECE-DEC08F0B6C82}"/>
              </a:ext>
            </a:extLst>
          </p:cNvPr>
          <p:cNvGraphicFramePr>
            <a:graphicFrameLocks noGrp="1"/>
          </p:cNvGraphicFramePr>
          <p:nvPr/>
        </p:nvGraphicFramePr>
        <p:xfrm>
          <a:off x="528920" y="184715"/>
          <a:ext cx="11134160" cy="6103352"/>
        </p:xfrm>
        <a:graphic>
          <a:graphicData uri="http://schemas.openxmlformats.org/drawingml/2006/table">
            <a:tbl>
              <a:tblPr/>
              <a:tblGrid>
                <a:gridCol w="956960">
                  <a:extLst>
                    <a:ext uri="{9D8B030D-6E8A-4147-A177-3AD203B41FA5}">
                      <a16:colId xmlns:a16="http://schemas.microsoft.com/office/drawing/2014/main" val="391551610"/>
                    </a:ext>
                  </a:extLst>
                </a:gridCol>
                <a:gridCol w="10177200">
                  <a:extLst>
                    <a:ext uri="{9D8B030D-6E8A-4147-A177-3AD203B41FA5}">
                      <a16:colId xmlns:a16="http://schemas.microsoft.com/office/drawing/2014/main" val="3911779691"/>
                    </a:ext>
                  </a:extLst>
                </a:gridCol>
              </a:tblGrid>
              <a:tr h="556642">
                <a:tc>
                  <a:txBody>
                    <a:bodyPr/>
                    <a:lstStyle/>
                    <a:p>
                      <a:pPr algn="ctr" fontAlgn="t"/>
                      <a:endParaRPr lang="es-MX" sz="1800" b="1" i="0" u="none" strike="noStrike" dirty="0">
                        <a:solidFill>
                          <a:srgbClr val="000000"/>
                        </a:solidFill>
                        <a:effectLst/>
                        <a:latin typeface="Monserrat Regular "/>
                      </a:endParaRPr>
                    </a:p>
                  </a:txBody>
                  <a:tcPr marL="8935" marR="8935" marT="8935"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800" b="1" i="0" u="none" strike="noStrike" dirty="0">
                          <a:solidFill>
                            <a:srgbClr val="3A3838"/>
                          </a:solidFill>
                          <a:effectLst/>
                          <a:latin typeface="Monserrat"/>
                        </a:rPr>
                        <a:t>COOPERACIÓN INTERNACIONAL Y COADYUVANCIA CON EL SISTEMA NACIONAL DE PROTECCIÓN CIVIL </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05269417"/>
                  </a:ext>
                </a:extLst>
              </a:tr>
              <a:tr h="1323338">
                <a:tc>
                  <a:txBody>
                    <a:bodyPr/>
                    <a:lstStyle/>
                    <a:p>
                      <a:pPr algn="ctr" fontAlgn="t"/>
                      <a:endParaRPr lang="es-MX" sz="1800" b="1" i="0" u="none" strike="noStrike" dirty="0">
                        <a:solidFill>
                          <a:srgbClr val="000000"/>
                        </a:solidFill>
                        <a:effectLst/>
                        <a:latin typeface="Monserrat Regular "/>
                      </a:endParaRPr>
                    </a:p>
                  </a:txBody>
                  <a:tcPr marL="8935" marR="8935" marT="893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000000"/>
                          </a:solidFill>
                          <a:effectLst/>
                          <a:latin typeface="Monserrat Regular "/>
                        </a:rPr>
                        <a:t>Fortalecer la presencia de México ante la comunidad espacial internacional, a través de la cooperación con gobiernos, agencias e instituciones dedicadas al uso y exploración pacífica espacial y una activa participación en foros en materia espacial, con estricto apego al derecho internacional y preservando la soberanía nacional, además de disponer las negociaciones de acuerdos interinstitucionales en la materia.</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16539945"/>
                  </a:ext>
                </a:extLst>
              </a:tr>
              <a:tr h="1945209">
                <a:tc>
                  <a:txBody>
                    <a:bodyPr/>
                    <a:lstStyle/>
                    <a:p>
                      <a:pPr algn="ctr" fontAlgn="ctr"/>
                      <a:r>
                        <a:rPr lang="es-MX" sz="1800" b="0" i="0" u="none" strike="noStrike" dirty="0">
                          <a:solidFill>
                            <a:srgbClr val="000000"/>
                          </a:solidFill>
                          <a:effectLst/>
                          <a:latin typeface="Monserrat Regular "/>
                        </a:rPr>
                        <a:t>8.1</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 Comisión para la Utilización del Espacio Ultraterrestre con Fines Pacíficos (COPUOS), tanto en la Asamblea Plenaria como en sus dos subcomisiones: 1) Asuntos Científicos y Técnicos; 2)Asuntos Jurídicos. La Comisión y las dos subcomisiones se reúnen anualmente para considerar los asuntos que le son sometidos por la Asamblea General de la ONU para que se aborden cuestiones planteadas por los Estados miembros relacionados con la cooperación internacional; así como establecer y acordar medidas para garantizar el uso pacífico del espacio ultraterrestre.</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7460104"/>
                  </a:ext>
                </a:extLst>
              </a:tr>
              <a:tr h="977856">
                <a:tc>
                  <a:txBody>
                    <a:bodyPr/>
                    <a:lstStyle/>
                    <a:p>
                      <a:pPr algn="ctr" fontAlgn="ctr"/>
                      <a:r>
                        <a:rPr lang="es-MX" sz="1800" b="0" i="0" u="none" strike="noStrike" dirty="0">
                          <a:solidFill>
                            <a:srgbClr val="000000"/>
                          </a:solidFill>
                          <a:effectLst/>
                          <a:latin typeface="Monserrat Regular "/>
                        </a:rPr>
                        <a:t>8.2</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el Congreso Internacional de Astronáutica 2023, para discutir con los principales actores de la arena espacial, los temas globales sobre satélites, telecomunicaciones, economía espacial, derecho espacial, entre otros.</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104639"/>
                  </a:ext>
                </a:extLst>
              </a:tr>
              <a:tr h="1300307">
                <a:tc>
                  <a:txBody>
                    <a:bodyPr/>
                    <a:lstStyle/>
                    <a:p>
                      <a:pPr algn="ctr" fontAlgn="ctr"/>
                      <a:r>
                        <a:rPr lang="es-MX" sz="1800" b="0" i="0" u="none" strike="noStrike" dirty="0">
                          <a:solidFill>
                            <a:srgbClr val="000000"/>
                          </a:solidFill>
                          <a:effectLst/>
                          <a:latin typeface="Monserrat Regular "/>
                        </a:rPr>
                        <a:t>8.3</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Impulsar la áreas de cooperación del Acuerdo Marco de Cooperación entre la AEM y la ESA para: 1) Exploración espacial; 2) Observación de la Tierra; 3) Telecomunicaciones; 4) Ciencia espacial; 5) Desarrollo de capacidades, entre otros, para  examinar y definir los proyectos de cooperación y tomar medidas en el desarrollo futuro de las actividades de cooperación entre las Partes.</a:t>
                      </a:r>
                    </a:p>
                  </a:txBody>
                  <a:tcPr marL="8935" marR="8935" marT="8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9244418"/>
                  </a:ext>
                </a:extLst>
              </a:tr>
            </a:tbl>
          </a:graphicData>
        </a:graphic>
      </p:graphicFrame>
    </p:spTree>
    <p:extLst>
      <p:ext uri="{BB962C8B-B14F-4D97-AF65-F5344CB8AC3E}">
        <p14:creationId xmlns:p14="http://schemas.microsoft.com/office/powerpoint/2010/main" val="68748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11</a:t>
            </a:fld>
            <a:endParaRPr lang="es-MX" sz="1100" dirty="0">
              <a:solidFill>
                <a:srgbClr val="6E152E"/>
              </a:solidFill>
              <a:latin typeface="Montserrat SemiBold" panose="00000700000000000000" pitchFamily="2" charset="0"/>
            </a:endParaRPr>
          </a:p>
        </p:txBody>
      </p:sp>
      <p:graphicFrame>
        <p:nvGraphicFramePr>
          <p:cNvPr id="2" name="Tabla 1">
            <a:extLst>
              <a:ext uri="{FF2B5EF4-FFF2-40B4-BE49-F238E27FC236}">
                <a16:creationId xmlns:a16="http://schemas.microsoft.com/office/drawing/2014/main" id="{93FA3DA7-8AC2-D838-C24C-D0A4C6B77AF8}"/>
              </a:ext>
            </a:extLst>
          </p:cNvPr>
          <p:cNvGraphicFramePr>
            <a:graphicFrameLocks noGrp="1"/>
          </p:cNvGraphicFramePr>
          <p:nvPr/>
        </p:nvGraphicFramePr>
        <p:xfrm>
          <a:off x="412978" y="308986"/>
          <a:ext cx="11374013" cy="5991605"/>
        </p:xfrm>
        <a:graphic>
          <a:graphicData uri="http://schemas.openxmlformats.org/drawingml/2006/table">
            <a:tbl>
              <a:tblPr/>
              <a:tblGrid>
                <a:gridCol w="977575">
                  <a:extLst>
                    <a:ext uri="{9D8B030D-6E8A-4147-A177-3AD203B41FA5}">
                      <a16:colId xmlns:a16="http://schemas.microsoft.com/office/drawing/2014/main" val="2640156156"/>
                    </a:ext>
                  </a:extLst>
                </a:gridCol>
                <a:gridCol w="10396438">
                  <a:extLst>
                    <a:ext uri="{9D8B030D-6E8A-4147-A177-3AD203B41FA5}">
                      <a16:colId xmlns:a16="http://schemas.microsoft.com/office/drawing/2014/main" val="2893254259"/>
                    </a:ext>
                  </a:extLst>
                </a:gridCol>
              </a:tblGrid>
              <a:tr h="2049884">
                <a:tc>
                  <a:txBody>
                    <a:bodyPr/>
                    <a:lstStyle/>
                    <a:p>
                      <a:pPr algn="ctr" fontAlgn="ctr"/>
                      <a:r>
                        <a:rPr lang="es-MX" sz="1800" b="0" i="0" u="none" strike="noStrike" dirty="0">
                          <a:solidFill>
                            <a:srgbClr val="000000"/>
                          </a:solidFill>
                          <a:effectLst/>
                          <a:latin typeface="Monserrat Regular "/>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Darle seguimiento a los trabajos de la Comunidad de Estados Latinoamericanos y Caribeños (CELAC) para continuar reforzando el vínculo regional con las autoridades y agencias que manejan las telecomunicaciones, observación de la Tierra y exploración espaciales de la Región y abordar los desafíos y oportunidades que se le presentan para la región así como también analizar las capacidades disponibles y potenciales; así como participar en los actos y decisiones de la Convención que crea la Agencia Latinoamericana y Caribeña del espacio (ALCE) para fortalecer la presencia de México en la comunidad.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5085345"/>
                  </a:ext>
                </a:extLst>
              </a:tr>
              <a:tr h="1710202">
                <a:tc>
                  <a:txBody>
                    <a:bodyPr/>
                    <a:lstStyle/>
                    <a:p>
                      <a:pPr algn="ctr" fontAlgn="ctr"/>
                      <a:r>
                        <a:rPr lang="es-MX" sz="1800" b="0" i="0" u="none" strike="noStrike" dirty="0">
                          <a:solidFill>
                            <a:srgbClr val="000000"/>
                          </a:solidFill>
                          <a:effectLst/>
                          <a:latin typeface="Monserrat Regular "/>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Continuar con la activa participación en el Space Mission Planning Advisory Group (SMPAG)  en la cual se discuten alternativas para una respuesta internacional a amenazas de Objetos Cercanos a la Tierra (asteroides y cometas)  a través del intercambio de información  y el desarrollo de opciones para la investigación mismas que servirán para establecer políticas públicas sobre fenómenos astronómicos y de nuevos temas a ser incluidos en el Grupo Ad Hoc Legal en febrero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909669"/>
                  </a:ext>
                </a:extLst>
              </a:tr>
              <a:tr h="1370521">
                <a:tc>
                  <a:txBody>
                    <a:bodyPr/>
                    <a:lstStyle/>
                    <a:p>
                      <a:pPr algn="ctr" fontAlgn="ctr"/>
                      <a:r>
                        <a:rPr lang="es-MX" sz="1800" b="0" i="0" u="none" strike="noStrike" dirty="0">
                          <a:solidFill>
                            <a:srgbClr val="000000"/>
                          </a:solidFill>
                          <a:effectLst/>
                          <a:latin typeface="Monserrat Regular "/>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Continuar con la participación en el Grupo de Sostenibilidad de las Actividades Espaciales a</a:t>
                      </a:r>
                      <a:r>
                        <a:rPr lang="es-ES" sz="1800" b="0" i="0" u="sng" strike="noStrike" dirty="0">
                          <a:solidFill>
                            <a:srgbClr val="000000"/>
                          </a:solidFill>
                          <a:effectLst/>
                          <a:latin typeface="Monserrat "/>
                        </a:rPr>
                        <a:t> </a:t>
                      </a:r>
                      <a:r>
                        <a:rPr lang="es-ES" sz="1800" b="0" i="0" u="none" strike="noStrike" dirty="0">
                          <a:solidFill>
                            <a:srgbClr val="000000"/>
                          </a:solidFill>
                          <a:effectLst/>
                          <a:latin typeface="Monserrat "/>
                        </a:rPr>
                        <a:t>Largo Plazo (LTS 2.0),  para revisar las prácticas, los procedimientos, las normas técnicas y las políticas actuales relacionados con la realización segura de actividades espaciales, para dar recomendaciones relacionadas con la sostenibilidad de las actividades espaciales y en la Tierra.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449577"/>
                  </a:ext>
                </a:extLst>
              </a:tr>
              <a:tr h="860998">
                <a:tc>
                  <a:txBody>
                    <a:bodyPr/>
                    <a:lstStyle/>
                    <a:p>
                      <a:pPr algn="ctr" fontAlgn="ctr"/>
                      <a:r>
                        <a:rPr lang="es-MX" sz="1800" b="0" i="0" u="none" strike="noStrike" dirty="0">
                          <a:solidFill>
                            <a:srgbClr val="000000"/>
                          </a:solidFill>
                          <a:effectLst/>
                          <a:latin typeface="Monserrat Regular "/>
                        </a:rPr>
                        <a:t>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 Continuar la participación en el International Space Exploración Coordination Group (ISECG), para que la AEM promueva y participe en el desarrollo de misiones  a la Luna y de misiones a Marte.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255815"/>
                  </a:ext>
                </a:extLst>
              </a:tr>
            </a:tbl>
          </a:graphicData>
        </a:graphic>
      </p:graphicFrame>
    </p:spTree>
    <p:extLst>
      <p:ext uri="{BB962C8B-B14F-4D97-AF65-F5344CB8AC3E}">
        <p14:creationId xmlns:p14="http://schemas.microsoft.com/office/powerpoint/2010/main" val="152988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12</a:t>
            </a:fld>
            <a:endParaRPr lang="es-MX" sz="1100" dirty="0">
              <a:solidFill>
                <a:srgbClr val="6E152E"/>
              </a:solidFill>
              <a:latin typeface="Montserrat SemiBold" panose="00000700000000000000" pitchFamily="2" charset="0"/>
            </a:endParaRPr>
          </a:p>
        </p:txBody>
      </p:sp>
      <p:graphicFrame>
        <p:nvGraphicFramePr>
          <p:cNvPr id="3" name="Tabla 2">
            <a:extLst>
              <a:ext uri="{FF2B5EF4-FFF2-40B4-BE49-F238E27FC236}">
                <a16:creationId xmlns:a16="http://schemas.microsoft.com/office/drawing/2014/main" id="{2BE5DAD1-3A95-C757-1CD8-D4BE81420C07}"/>
              </a:ext>
            </a:extLst>
          </p:cNvPr>
          <p:cNvGraphicFramePr>
            <a:graphicFrameLocks noGrp="1"/>
          </p:cNvGraphicFramePr>
          <p:nvPr/>
        </p:nvGraphicFramePr>
        <p:xfrm>
          <a:off x="412979" y="230632"/>
          <a:ext cx="11134160" cy="5957225"/>
        </p:xfrm>
        <a:graphic>
          <a:graphicData uri="http://schemas.openxmlformats.org/drawingml/2006/table">
            <a:tbl>
              <a:tblPr/>
              <a:tblGrid>
                <a:gridCol w="956960">
                  <a:extLst>
                    <a:ext uri="{9D8B030D-6E8A-4147-A177-3AD203B41FA5}">
                      <a16:colId xmlns:a16="http://schemas.microsoft.com/office/drawing/2014/main" val="2638866258"/>
                    </a:ext>
                  </a:extLst>
                </a:gridCol>
                <a:gridCol w="10177200">
                  <a:extLst>
                    <a:ext uri="{9D8B030D-6E8A-4147-A177-3AD203B41FA5}">
                      <a16:colId xmlns:a16="http://schemas.microsoft.com/office/drawing/2014/main" val="2438048208"/>
                    </a:ext>
                  </a:extLst>
                </a:gridCol>
              </a:tblGrid>
              <a:tr h="1858429">
                <a:tc>
                  <a:txBody>
                    <a:bodyPr/>
                    <a:lstStyle/>
                    <a:p>
                      <a:pPr algn="ctr" fontAlgn="ctr"/>
                      <a:r>
                        <a:rPr lang="es-MX" sz="1800" b="0" i="0" u="none" strike="noStrike" dirty="0">
                          <a:solidFill>
                            <a:srgbClr val="000000"/>
                          </a:solidFill>
                          <a:effectLst/>
                          <a:latin typeface="Monserrat Regular "/>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las reuniones preparatorias y en la Conferencia Mundial de Radiocomunicaciones 2023, que organiza la Unión Internacional de Telecomunicaciones (UIT), para que las propuestas de México permitan, entre otros, el desarrollo de servicios de telecomunicaciones espaciales y servicios satélites y atribución de frecuencias y registro de posiciones orbitales que sean acordes y satisfagan, entre otros,  las necesidades de la población en cuanto a acceso y conectividad y de observación de la Tierra.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247589"/>
                  </a:ext>
                </a:extLst>
              </a:tr>
              <a:tr h="1489306">
                <a:tc>
                  <a:txBody>
                    <a:bodyPr/>
                    <a:lstStyle/>
                    <a:p>
                      <a:pPr algn="ctr" fontAlgn="ctr"/>
                      <a:r>
                        <a:rPr lang="es-MX" sz="1800" b="0" i="0" u="none" strike="noStrike" dirty="0">
                          <a:solidFill>
                            <a:srgbClr val="000000"/>
                          </a:solidFill>
                          <a:effectLst/>
                          <a:latin typeface="Monserrat Regular "/>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los trabajos de la Comisión Interamericana de Telecomunicaciones (CITEL), organismos regional de la UIT con el fin de negociar acuerdos consensuados para la CMR 2023,  para así fomentar la cooperación y la coordinación regional en cuestiones relacionadas con la atribución de frecuencias para actividades espaciales y satelitales.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022552"/>
                  </a:ext>
                </a:extLst>
              </a:tr>
              <a:tr h="1120184">
                <a:tc>
                  <a:txBody>
                    <a:bodyPr/>
                    <a:lstStyle/>
                    <a:p>
                      <a:pPr algn="ctr" fontAlgn="ctr"/>
                      <a:r>
                        <a:rPr lang="es-MX" sz="1800" b="0" i="0" u="none" strike="noStrike" dirty="0">
                          <a:solidFill>
                            <a:srgbClr val="000000"/>
                          </a:solidFill>
                          <a:effectLst/>
                          <a:latin typeface="Monserrat Regular "/>
                        </a:rPr>
                        <a:t>8.10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las reuniones de la Organización para la Cooperación y el Desarrollo Económicos (OCDE), para proponer propuestas relacionadas con la economía espacial, dada la importancia que han cobrado los acuerdos  adoptados en el G20.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505248"/>
                  </a:ext>
                </a:extLst>
              </a:tr>
              <a:tr h="1489306">
                <a:tc>
                  <a:txBody>
                    <a:bodyPr/>
                    <a:lstStyle/>
                    <a:p>
                      <a:pPr algn="ctr" fontAlgn="ctr"/>
                      <a:r>
                        <a:rPr lang="es-MX" sz="1800" b="0" i="0" u="none" strike="noStrike" dirty="0">
                          <a:solidFill>
                            <a:srgbClr val="000000"/>
                          </a:solidFill>
                          <a:effectLst/>
                          <a:latin typeface="Monserrat Regular "/>
                        </a:rPr>
                        <a:t>8.11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 preparación de la reunión del G20 sobre Space Economía Leaders Meeting de jefes de agencias espaciales que en esta ocasión será presencial y requiere de la participación del Director General de la AEM, para fortalecer la presencia de México, a través de su Agencia Espacial, en estas reuniones de alto nivel.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1710975"/>
                  </a:ext>
                </a:extLst>
              </a:tr>
            </a:tbl>
          </a:graphicData>
        </a:graphic>
      </p:graphicFrame>
    </p:spTree>
    <p:extLst>
      <p:ext uri="{BB962C8B-B14F-4D97-AF65-F5344CB8AC3E}">
        <p14:creationId xmlns:p14="http://schemas.microsoft.com/office/powerpoint/2010/main" val="401551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13</a:t>
            </a:fld>
            <a:endParaRPr lang="es-MX" sz="1100" dirty="0">
              <a:solidFill>
                <a:srgbClr val="6E152E"/>
              </a:solidFill>
              <a:latin typeface="Montserrat SemiBold" panose="00000700000000000000" pitchFamily="2" charset="0"/>
            </a:endParaRPr>
          </a:p>
        </p:txBody>
      </p:sp>
      <p:graphicFrame>
        <p:nvGraphicFramePr>
          <p:cNvPr id="2" name="Tabla 1">
            <a:extLst>
              <a:ext uri="{FF2B5EF4-FFF2-40B4-BE49-F238E27FC236}">
                <a16:creationId xmlns:a16="http://schemas.microsoft.com/office/drawing/2014/main" id="{24DCECA8-EC4F-CF5A-1586-48FC991233C6}"/>
              </a:ext>
            </a:extLst>
          </p:cNvPr>
          <p:cNvGraphicFramePr>
            <a:graphicFrameLocks noGrp="1"/>
          </p:cNvGraphicFramePr>
          <p:nvPr/>
        </p:nvGraphicFramePr>
        <p:xfrm>
          <a:off x="528920" y="386555"/>
          <a:ext cx="11134160" cy="5776248"/>
        </p:xfrm>
        <a:graphic>
          <a:graphicData uri="http://schemas.openxmlformats.org/drawingml/2006/table">
            <a:tbl>
              <a:tblPr/>
              <a:tblGrid>
                <a:gridCol w="956960">
                  <a:extLst>
                    <a:ext uri="{9D8B030D-6E8A-4147-A177-3AD203B41FA5}">
                      <a16:colId xmlns:a16="http://schemas.microsoft.com/office/drawing/2014/main" val="3999351323"/>
                    </a:ext>
                  </a:extLst>
                </a:gridCol>
                <a:gridCol w="10177200">
                  <a:extLst>
                    <a:ext uri="{9D8B030D-6E8A-4147-A177-3AD203B41FA5}">
                      <a16:colId xmlns:a16="http://schemas.microsoft.com/office/drawing/2014/main" val="1693219268"/>
                    </a:ext>
                  </a:extLst>
                </a:gridCol>
              </a:tblGrid>
              <a:tr h="1625969">
                <a:tc>
                  <a:txBody>
                    <a:bodyPr/>
                    <a:lstStyle/>
                    <a:p>
                      <a:pPr algn="ctr" fontAlgn="ctr"/>
                      <a:r>
                        <a:rPr lang="es-MX" sz="1800" b="0" i="0" u="none" strike="noStrike" dirty="0">
                          <a:solidFill>
                            <a:srgbClr val="000000"/>
                          </a:solidFill>
                          <a:effectLst/>
                          <a:latin typeface="Monserrat Regular "/>
                        </a:rPr>
                        <a:t>8.12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las reuniones del Comité de Satélites de Observación de la Tierra (CEOS) y en el ocasión Grupo de Observación de la Tierra (GEO), en específico en los grupos de trabajo de desastres,  para aplicar las recomendaciones y aprovechar el conocimiento en la prevención de desastres causados por fenómenos naturales y antrópicos como salvaguarda de la  población.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411494"/>
                  </a:ext>
                </a:extLst>
              </a:tr>
              <a:tr h="1625969">
                <a:tc>
                  <a:txBody>
                    <a:bodyPr/>
                    <a:lstStyle/>
                    <a:p>
                      <a:pPr algn="ctr" fontAlgn="ctr"/>
                      <a:r>
                        <a:rPr lang="es-MX" sz="1800" b="0" i="0" u="none" strike="noStrike" dirty="0">
                          <a:solidFill>
                            <a:srgbClr val="000000"/>
                          </a:solidFill>
                          <a:effectLst/>
                          <a:latin typeface="Monserrat Regular "/>
                        </a:rPr>
                        <a:t>8.13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las reuniones del Grupo sobre Composición Abierta (OEWG) sobre Reducción de las amenazas para  profundizar en el debate y la adopción de reglas y principios de conductas responsables, en el marco de lo propuesto por el Instituto sobre Investigación sobre el Desarme (UNIDIR por sus siglas en inglés) de las Naciones Unidas.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29804"/>
                  </a:ext>
                </a:extLst>
              </a:tr>
              <a:tr h="1301335">
                <a:tc>
                  <a:txBody>
                    <a:bodyPr/>
                    <a:lstStyle/>
                    <a:p>
                      <a:pPr algn="ctr" fontAlgn="ctr"/>
                      <a:r>
                        <a:rPr lang="es-MX" sz="1800" b="0" i="0" u="none" strike="noStrike" dirty="0">
                          <a:solidFill>
                            <a:srgbClr val="000000"/>
                          </a:solidFill>
                          <a:effectLst/>
                          <a:latin typeface="Monserrat Regular "/>
                        </a:rPr>
                        <a:t>8.14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las reuniones y grupos de trabajo sobre Moon Village Association y Grupo Global de Expertos en Actividades Lunares Sostenibles (GEGSLA) relacionadas con el establecimiento de reglas sobre cooperación y colaboración para realizar actividades en la Luna (gobernanza).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08384"/>
                  </a:ext>
                </a:extLst>
              </a:tr>
              <a:tr h="1222975">
                <a:tc>
                  <a:txBody>
                    <a:bodyPr/>
                    <a:lstStyle/>
                    <a:p>
                      <a:pPr algn="ctr" fontAlgn="ctr"/>
                      <a:r>
                        <a:rPr lang="es-MX" sz="1800" b="0" i="0" u="none" strike="noStrike" dirty="0">
                          <a:solidFill>
                            <a:srgbClr val="000000"/>
                          </a:solidFill>
                          <a:effectLst/>
                          <a:latin typeface="Monserrat Regular "/>
                        </a:rPr>
                        <a:t>8.15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Continuar con el seguimiento de acuerdos interinstitucionales suscritos por la AEM con agencias espaciales extranjeras y organismos internacionales para desarrollar nuevos proyecto o expandir nuevas actividades de cooperación.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7733509"/>
                  </a:ext>
                </a:extLst>
              </a:tr>
            </a:tbl>
          </a:graphicData>
        </a:graphic>
      </p:graphicFrame>
    </p:spTree>
    <p:extLst>
      <p:ext uri="{BB962C8B-B14F-4D97-AF65-F5344CB8AC3E}">
        <p14:creationId xmlns:p14="http://schemas.microsoft.com/office/powerpoint/2010/main" val="414969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14</a:t>
            </a:fld>
            <a:endParaRPr lang="es-MX" sz="1100" dirty="0">
              <a:solidFill>
                <a:srgbClr val="6E152E"/>
              </a:solidFill>
              <a:latin typeface="Montserrat SemiBold" panose="00000700000000000000" pitchFamily="2" charset="0"/>
            </a:endParaRPr>
          </a:p>
        </p:txBody>
      </p:sp>
      <p:graphicFrame>
        <p:nvGraphicFramePr>
          <p:cNvPr id="2" name="Tabla 1">
            <a:extLst>
              <a:ext uri="{FF2B5EF4-FFF2-40B4-BE49-F238E27FC236}">
                <a16:creationId xmlns:a16="http://schemas.microsoft.com/office/drawing/2014/main" id="{8CDF459A-652F-602C-C9CA-8CF00028CB12}"/>
              </a:ext>
            </a:extLst>
          </p:cNvPr>
          <p:cNvGraphicFramePr>
            <a:graphicFrameLocks noGrp="1"/>
          </p:cNvGraphicFramePr>
          <p:nvPr/>
        </p:nvGraphicFramePr>
        <p:xfrm>
          <a:off x="551145" y="359795"/>
          <a:ext cx="11111935" cy="5803010"/>
        </p:xfrm>
        <a:graphic>
          <a:graphicData uri="http://schemas.openxmlformats.org/drawingml/2006/table">
            <a:tbl>
              <a:tblPr/>
              <a:tblGrid>
                <a:gridCol w="955050">
                  <a:extLst>
                    <a:ext uri="{9D8B030D-6E8A-4147-A177-3AD203B41FA5}">
                      <a16:colId xmlns:a16="http://schemas.microsoft.com/office/drawing/2014/main" val="4027996665"/>
                    </a:ext>
                  </a:extLst>
                </a:gridCol>
                <a:gridCol w="10156885">
                  <a:extLst>
                    <a:ext uri="{9D8B030D-6E8A-4147-A177-3AD203B41FA5}">
                      <a16:colId xmlns:a16="http://schemas.microsoft.com/office/drawing/2014/main" val="3590524797"/>
                    </a:ext>
                  </a:extLst>
                </a:gridCol>
              </a:tblGrid>
              <a:tr h="778115">
                <a:tc>
                  <a:txBody>
                    <a:bodyPr/>
                    <a:lstStyle/>
                    <a:p>
                      <a:pPr algn="ctr" fontAlgn="t"/>
                      <a:endParaRPr lang="es-MX" sz="1800" b="1" i="0" u="none" strike="noStrike" dirty="0">
                        <a:solidFill>
                          <a:srgbClr val="000000"/>
                        </a:solidFill>
                        <a:effectLst/>
                        <a:latin typeface="Monserrat Regular "/>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800" b="1" i="0" u="none" strike="noStrike" dirty="0">
                          <a:solidFill>
                            <a:srgbClr val="3A3838"/>
                          </a:solidFill>
                          <a:effectLst/>
                          <a:latin typeface="Monserrat"/>
                        </a:rPr>
                        <a:t>PROMOCIÓN AL IMPULSO INDUSTRIAL Y COMERCIAL DEL SECTOR ESPACIAL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41274143"/>
                  </a:ext>
                </a:extLst>
              </a:tr>
              <a:tr h="1175818">
                <a:tc>
                  <a:txBody>
                    <a:bodyPr/>
                    <a:lstStyle/>
                    <a:p>
                      <a:pPr algn="ctr" fontAlgn="t"/>
                      <a:endParaRPr lang="es-MX" sz="1800" b="1" i="0" u="none" strike="noStrike" dirty="0">
                        <a:solidFill>
                          <a:srgbClr val="000000"/>
                        </a:solidFill>
                        <a:effectLst/>
                        <a:latin typeface="Monserrat Regular "/>
                      </a:endParaRP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000000"/>
                          </a:solidFill>
                          <a:effectLst/>
                          <a:latin typeface="Monserrat Regular "/>
                        </a:rPr>
                        <a:t> Desarrollar elementos adjetivos para la promoción comercial e industrial del sector espacial en México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03576768"/>
                  </a:ext>
                </a:extLst>
              </a:tr>
              <a:tr h="809240">
                <a:tc>
                  <a:txBody>
                    <a:bodyPr/>
                    <a:lstStyle/>
                    <a:p>
                      <a:pPr algn="ctr" fontAlgn="ctr"/>
                      <a:r>
                        <a:rPr lang="es-MX" sz="1800" b="0" i="0" u="none" strike="noStrike" dirty="0">
                          <a:solidFill>
                            <a:srgbClr val="000000"/>
                          </a:solidFill>
                          <a:effectLst/>
                          <a:latin typeface="Monserrat Regular "/>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Participación de la AEM en la FAMEX 2023 para impulso del desarrollo industrial y espacial.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052459"/>
                  </a:ext>
                </a:extLst>
              </a:tr>
              <a:tr h="1013279">
                <a:tc>
                  <a:txBody>
                    <a:bodyPr/>
                    <a:lstStyle/>
                    <a:p>
                      <a:pPr algn="ctr" fontAlgn="ctr"/>
                      <a:r>
                        <a:rPr lang="es-MX" sz="1800" b="0" i="0" u="none" strike="noStrike" dirty="0">
                          <a:solidFill>
                            <a:srgbClr val="000000"/>
                          </a:solidFill>
                          <a:effectLst/>
                          <a:latin typeface="Monserrat Regular "/>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Seguimiento al Programa Nacional de Infraestructura de la Calidad (PNIC) en materia espacial para el desarrollo de normas y estándares técnicos fundamentales para el desarrollo industrial.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433763"/>
                  </a:ext>
                </a:extLst>
              </a:tr>
              <a:tr h="1013279">
                <a:tc>
                  <a:txBody>
                    <a:bodyPr/>
                    <a:lstStyle/>
                    <a:p>
                      <a:pPr algn="ctr" fontAlgn="ctr"/>
                      <a:r>
                        <a:rPr lang="es-MX" sz="1800" b="0" i="0" u="none" strike="noStrike" dirty="0">
                          <a:solidFill>
                            <a:srgbClr val="000000"/>
                          </a:solidFill>
                          <a:effectLst/>
                          <a:latin typeface="Monserrat Regular "/>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Diseño y promoción de la oficina de desarrollo de negocios de la Oficina de Transferencia Tecnológica Espacial para contar con una línea metodológica que facilite el desarrollo de la industria espacial.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518108"/>
                  </a:ext>
                </a:extLst>
              </a:tr>
              <a:tr h="1013279">
                <a:tc>
                  <a:txBody>
                    <a:bodyPr/>
                    <a:lstStyle/>
                    <a:p>
                      <a:pPr algn="ctr" fontAlgn="ctr"/>
                      <a:r>
                        <a:rPr lang="es-MX" sz="1800" b="0" i="0" u="none" strike="noStrike" dirty="0">
                          <a:solidFill>
                            <a:srgbClr val="000000"/>
                          </a:solidFill>
                          <a:effectLst/>
                          <a:latin typeface="Monserrat Regular "/>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Desarrollo de elementos adjetivos como talleres, seminarios, cursos, conferencias u otros, para la promoción al impulso industrial y comercial del sector espacial.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090428"/>
                  </a:ext>
                </a:extLst>
              </a:tr>
            </a:tbl>
          </a:graphicData>
        </a:graphic>
      </p:graphicFrame>
    </p:spTree>
    <p:extLst>
      <p:ext uri="{BB962C8B-B14F-4D97-AF65-F5344CB8AC3E}">
        <p14:creationId xmlns:p14="http://schemas.microsoft.com/office/powerpoint/2010/main" val="415755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2</a:t>
            </a:fld>
            <a:endParaRPr lang="es-MX" sz="1100" dirty="0">
              <a:solidFill>
                <a:srgbClr val="6E152E"/>
              </a:solidFill>
              <a:latin typeface="Montserrat SemiBold" panose="00000700000000000000" pitchFamily="2" charset="0"/>
            </a:endParaRPr>
          </a:p>
        </p:txBody>
      </p:sp>
      <p:graphicFrame>
        <p:nvGraphicFramePr>
          <p:cNvPr id="3" name="Tabla 2">
            <a:extLst>
              <a:ext uri="{FF2B5EF4-FFF2-40B4-BE49-F238E27FC236}">
                <a16:creationId xmlns:a16="http://schemas.microsoft.com/office/drawing/2014/main" id="{EE3828B5-9F83-A343-20E0-B2F523ECB618}"/>
              </a:ext>
            </a:extLst>
          </p:cNvPr>
          <p:cNvGraphicFramePr>
            <a:graphicFrameLocks noGrp="1"/>
          </p:cNvGraphicFramePr>
          <p:nvPr/>
        </p:nvGraphicFramePr>
        <p:xfrm>
          <a:off x="1143002" y="710248"/>
          <a:ext cx="9697718" cy="4836912"/>
        </p:xfrm>
        <a:graphic>
          <a:graphicData uri="http://schemas.openxmlformats.org/drawingml/2006/table">
            <a:tbl>
              <a:tblPr/>
              <a:tblGrid>
                <a:gridCol w="833501">
                  <a:extLst>
                    <a:ext uri="{9D8B030D-6E8A-4147-A177-3AD203B41FA5}">
                      <a16:colId xmlns:a16="http://schemas.microsoft.com/office/drawing/2014/main" val="1269083596"/>
                    </a:ext>
                  </a:extLst>
                </a:gridCol>
                <a:gridCol w="6892921">
                  <a:extLst>
                    <a:ext uri="{9D8B030D-6E8A-4147-A177-3AD203B41FA5}">
                      <a16:colId xmlns:a16="http://schemas.microsoft.com/office/drawing/2014/main" val="1302749168"/>
                    </a:ext>
                  </a:extLst>
                </a:gridCol>
                <a:gridCol w="1971296">
                  <a:extLst>
                    <a:ext uri="{9D8B030D-6E8A-4147-A177-3AD203B41FA5}">
                      <a16:colId xmlns:a16="http://schemas.microsoft.com/office/drawing/2014/main" val="1703603519"/>
                    </a:ext>
                  </a:extLst>
                </a:gridCol>
              </a:tblGrid>
              <a:tr h="431403">
                <a:tc gridSpan="3">
                  <a:txBody>
                    <a:bodyPr/>
                    <a:lstStyle/>
                    <a:p>
                      <a:pPr algn="ctr" fontAlgn="t"/>
                      <a:r>
                        <a:rPr lang="pt-BR" sz="1800" b="1" i="0" u="none" strike="noStrike" dirty="0">
                          <a:solidFill>
                            <a:srgbClr val="000000"/>
                          </a:solidFill>
                          <a:effectLst/>
                          <a:latin typeface="Monserrat Regular "/>
                        </a:rPr>
                        <a:t>PROGRAMA ANUAL DE TRABAJO 2023</a:t>
                      </a:r>
                    </a:p>
                  </a:txBody>
                  <a:tcPr marL="9525" marR="9525" marT="9525" marB="0">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99461464"/>
                  </a:ext>
                </a:extLst>
              </a:tr>
              <a:tr h="307174">
                <a:tc>
                  <a:txBody>
                    <a:bodyPr/>
                    <a:lstStyle/>
                    <a:p>
                      <a:pPr algn="l" fontAlgn="t"/>
                      <a:endParaRPr lang="es-MX" sz="1800" b="0" i="0" u="none" strike="noStrike" dirty="0">
                        <a:solidFill>
                          <a:srgbClr val="000000"/>
                        </a:solidFill>
                        <a:effectLst/>
                        <a:latin typeface="Monserrat Regular "/>
                      </a:endParaRPr>
                    </a:p>
                  </a:txBody>
                  <a:tcPr marL="9525" marR="9525" marT="9525" marB="0">
                    <a:lnL>
                      <a:noFill/>
                    </a:lnL>
                    <a:lnR>
                      <a:noFill/>
                    </a:lnR>
                    <a:lnT>
                      <a:noFill/>
                    </a:lnT>
                    <a:lnB>
                      <a:noFill/>
                    </a:lnB>
                  </a:tcPr>
                </a:tc>
                <a:tc>
                  <a:txBody>
                    <a:bodyPr/>
                    <a:lstStyle/>
                    <a:p>
                      <a:pPr algn="l" fontAlgn="t"/>
                      <a:endParaRPr lang="es-MX" sz="1800" b="0" i="0" u="none" strike="noStrike" dirty="0">
                        <a:solidFill>
                          <a:srgbClr val="000000"/>
                        </a:solidFill>
                        <a:effectLst/>
                        <a:latin typeface="Monserrat Regular "/>
                      </a:endParaRP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s-MX" sz="1600" b="0" i="0" u="none" strike="noStrike" dirty="0">
                        <a:solidFill>
                          <a:srgbClr val="000000"/>
                        </a:solidFill>
                        <a:effectLst/>
                        <a:latin typeface="Monserrat Regular "/>
                      </a:endParaRP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722831"/>
                  </a:ext>
                </a:extLst>
              </a:tr>
              <a:tr h="493033">
                <a:tc>
                  <a:txBody>
                    <a:bodyPr/>
                    <a:lstStyle/>
                    <a:p>
                      <a:pPr algn="just" fontAlgn="t"/>
                      <a:endParaRPr lang="es-MX" sz="1800" b="0" i="0" u="none" strike="noStrike" dirty="0">
                        <a:solidFill>
                          <a:srgbClr val="000000"/>
                        </a:solidFill>
                        <a:effectLst/>
                        <a:latin typeface="Monserrat Regular "/>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800" b="1" i="0" u="none" strike="noStrike" dirty="0">
                          <a:solidFill>
                            <a:srgbClr val="3A3838"/>
                          </a:solidFill>
                          <a:effectLst/>
                          <a:latin typeface="Monserrat"/>
                        </a:rPr>
                        <a:t>COLABORAR EN LA DEFINICIÓN DE LAS POLÍTICAS SATELITAL Y ESPACIAL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extLst>
                  <a:ext uri="{0D108BD9-81ED-4DB2-BD59-A6C34878D82A}">
                    <a16:rowId xmlns:a16="http://schemas.microsoft.com/office/drawing/2014/main" val="3425425009"/>
                  </a:ext>
                </a:extLst>
              </a:tr>
              <a:tr h="1001473">
                <a:tc>
                  <a:txBody>
                    <a:bodyPr/>
                    <a:lstStyle/>
                    <a:p>
                      <a:pPr algn="just" fontAlgn="t"/>
                      <a:endParaRPr lang="es-MX" sz="1800" b="0" i="0" u="none" strike="noStrike" dirty="0">
                        <a:solidFill>
                          <a:srgbClr val="000000"/>
                        </a:solidFill>
                        <a:effectLst/>
                        <a:latin typeface="Monserrat Regular "/>
                      </a:endParaRP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s-ES" sz="1800" b="1" i="0" u="none" strike="noStrike" dirty="0">
                          <a:solidFill>
                            <a:srgbClr val="3A3838"/>
                          </a:solidFill>
                          <a:effectLst/>
                          <a:latin typeface="Monserrat"/>
                        </a:rPr>
                        <a:t>Contribuir en la actualización de las Líneas Generales de Política Espacial e incorporar el estado del arte actual en torno a la ciencia y tecnología espacial.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MX"/>
                    </a:p>
                  </a:txBody>
                  <a:tcPr/>
                </a:tc>
                <a:extLst>
                  <a:ext uri="{0D108BD9-81ED-4DB2-BD59-A6C34878D82A}">
                    <a16:rowId xmlns:a16="http://schemas.microsoft.com/office/drawing/2014/main" val="3369812375"/>
                  </a:ext>
                </a:extLst>
              </a:tr>
              <a:tr h="909030">
                <a:tc>
                  <a:txBody>
                    <a:bodyPr/>
                    <a:lstStyle/>
                    <a:p>
                      <a:pPr algn="ctr" fontAlgn="ctr"/>
                      <a:r>
                        <a:rPr lang="es-MX" sz="1800" b="0" i="0" u="none" strike="noStrike" dirty="0">
                          <a:solidFill>
                            <a:srgbClr val="000000"/>
                          </a:solidFill>
                          <a:effectLst/>
                          <a:latin typeface="Monserrat Regular "/>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dirty="0">
                          <a:solidFill>
                            <a:srgbClr val="000000"/>
                          </a:solidFill>
                          <a:effectLst/>
                          <a:latin typeface="Monserrat "/>
                        </a:rPr>
                        <a:t>En el marco del diseño de la política espacial, aportar insumos y recomendaciones no vinculantes para que la SICT los considere al formular la política satelital.</a:t>
                      </a:r>
                    </a:p>
                  </a:txBody>
                  <a:tcPr marL="2286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125669645"/>
                  </a:ext>
                </a:extLst>
              </a:tr>
              <a:tr h="801178">
                <a:tc>
                  <a:txBody>
                    <a:bodyPr/>
                    <a:lstStyle/>
                    <a:p>
                      <a:pPr algn="ctr" fontAlgn="ctr"/>
                      <a:r>
                        <a:rPr lang="es-MX" sz="1800" b="0" i="0" u="none" strike="noStrike" dirty="0">
                          <a:solidFill>
                            <a:srgbClr val="000000"/>
                          </a:solidFill>
                          <a:effectLst/>
                          <a:latin typeface="Monserrat Regular "/>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dirty="0">
                          <a:solidFill>
                            <a:srgbClr val="000000"/>
                          </a:solidFill>
                          <a:effectLst/>
                          <a:latin typeface="Monserrat "/>
                        </a:rPr>
                        <a:t>Determinar la visión de largo plazo de la política espacial para que pueda ser tomada en consideración por la SICT en la elaboración de la política satelital.</a:t>
                      </a:r>
                    </a:p>
                  </a:txBody>
                  <a:tcPr marL="2286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871449951"/>
                  </a:ext>
                </a:extLst>
              </a:tr>
              <a:tr h="893621">
                <a:tc>
                  <a:txBody>
                    <a:bodyPr/>
                    <a:lstStyle/>
                    <a:p>
                      <a:pPr algn="ctr" fontAlgn="ctr"/>
                      <a:r>
                        <a:rPr lang="es-MX" sz="1800" b="0" i="0" u="none" strike="noStrike" dirty="0">
                          <a:solidFill>
                            <a:srgbClr val="000000"/>
                          </a:solidFill>
                          <a:effectLst/>
                          <a:latin typeface="Monserrat Regular "/>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dirty="0">
                          <a:solidFill>
                            <a:srgbClr val="000000"/>
                          </a:solidFill>
                          <a:effectLst/>
                          <a:latin typeface="Monserrat "/>
                        </a:rPr>
                        <a:t>Someter la propuesta de política espacial a consideración de la Junta de Gobierno para su posterior envío a la SICT. </a:t>
                      </a:r>
                    </a:p>
                  </a:txBody>
                  <a:tcPr marL="2286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568155420"/>
                  </a:ext>
                </a:extLst>
              </a:tr>
            </a:tbl>
          </a:graphicData>
        </a:graphic>
      </p:graphicFrame>
    </p:spTree>
    <p:extLst>
      <p:ext uri="{BB962C8B-B14F-4D97-AF65-F5344CB8AC3E}">
        <p14:creationId xmlns:p14="http://schemas.microsoft.com/office/powerpoint/2010/main" val="15743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3</a:t>
            </a:fld>
            <a:endParaRPr lang="es-MX" sz="1100" dirty="0">
              <a:solidFill>
                <a:srgbClr val="6E152E"/>
              </a:solidFill>
              <a:latin typeface="Montserrat SemiBold" panose="00000700000000000000" pitchFamily="2" charset="0"/>
            </a:endParaRPr>
          </a:p>
        </p:txBody>
      </p:sp>
      <p:graphicFrame>
        <p:nvGraphicFramePr>
          <p:cNvPr id="4" name="Tabla 3">
            <a:extLst>
              <a:ext uri="{FF2B5EF4-FFF2-40B4-BE49-F238E27FC236}">
                <a16:creationId xmlns:a16="http://schemas.microsoft.com/office/drawing/2014/main" id="{7D25C50E-26E8-DCF9-8219-639CBB1DD1F2}"/>
              </a:ext>
            </a:extLst>
          </p:cNvPr>
          <p:cNvGraphicFramePr>
            <a:graphicFrameLocks noGrp="1"/>
          </p:cNvGraphicFramePr>
          <p:nvPr/>
        </p:nvGraphicFramePr>
        <p:xfrm>
          <a:off x="412240" y="272398"/>
          <a:ext cx="11135637" cy="6122798"/>
        </p:xfrm>
        <a:graphic>
          <a:graphicData uri="http://schemas.openxmlformats.org/drawingml/2006/table">
            <a:tbl>
              <a:tblPr/>
              <a:tblGrid>
                <a:gridCol w="957089">
                  <a:extLst>
                    <a:ext uri="{9D8B030D-6E8A-4147-A177-3AD203B41FA5}">
                      <a16:colId xmlns:a16="http://schemas.microsoft.com/office/drawing/2014/main" val="2670179519"/>
                    </a:ext>
                  </a:extLst>
                </a:gridCol>
                <a:gridCol w="10178548">
                  <a:extLst>
                    <a:ext uri="{9D8B030D-6E8A-4147-A177-3AD203B41FA5}">
                      <a16:colId xmlns:a16="http://schemas.microsoft.com/office/drawing/2014/main" val="765699549"/>
                    </a:ext>
                  </a:extLst>
                </a:gridCol>
              </a:tblGrid>
              <a:tr h="660803">
                <a:tc>
                  <a:txBody>
                    <a:bodyPr/>
                    <a:lstStyle/>
                    <a:p>
                      <a:pPr algn="ctr" fontAlgn="t"/>
                      <a:endParaRPr lang="es-MX" sz="1800" b="1" i="0" u="none" strike="noStrike" dirty="0">
                        <a:solidFill>
                          <a:srgbClr val="000000"/>
                        </a:solidFill>
                        <a:effectLst/>
                        <a:latin typeface="Monserrat Regular "/>
                      </a:endParaRPr>
                    </a:p>
                  </a:txBody>
                  <a:tcPr marL="8202" marR="8202" marT="8202"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800" b="1" i="0" u="none" strike="noStrike" dirty="0">
                          <a:solidFill>
                            <a:srgbClr val="3A3838"/>
                          </a:solidFill>
                          <a:effectLst/>
                          <a:latin typeface="Monserrat"/>
                        </a:rPr>
                        <a:t>CENTRO REGIONAL DE DESARROLLO ESPACIAL EN EL ESTADO DE ZACATECAS </a:t>
                      </a:r>
                      <a:br>
                        <a:rPr lang="es-ES" sz="1800" b="1" i="0" u="none" strike="noStrike" dirty="0">
                          <a:solidFill>
                            <a:srgbClr val="3A3838"/>
                          </a:solidFill>
                          <a:effectLst/>
                          <a:latin typeface="Monserrat"/>
                        </a:rPr>
                      </a:br>
                      <a:r>
                        <a:rPr lang="es-ES" sz="1800" b="1" i="0" u="none" strike="noStrike" dirty="0">
                          <a:solidFill>
                            <a:srgbClr val="3A3838"/>
                          </a:solidFill>
                          <a:effectLst/>
                          <a:latin typeface="Monserrat"/>
                        </a:rPr>
                        <a:t>(CREDES-Zacatecas)</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3817485"/>
                  </a:ext>
                </a:extLst>
              </a:tr>
              <a:tr h="797860">
                <a:tc>
                  <a:txBody>
                    <a:bodyPr/>
                    <a:lstStyle/>
                    <a:p>
                      <a:pPr algn="ctr" fontAlgn="t"/>
                      <a:endParaRPr lang="es-MX" sz="1800" b="1" i="0" u="none" strike="noStrike" dirty="0">
                        <a:solidFill>
                          <a:srgbClr val="000000"/>
                        </a:solidFill>
                        <a:effectLst/>
                        <a:latin typeface="Monserrat Regular "/>
                      </a:endParaRPr>
                    </a:p>
                  </a:txBody>
                  <a:tcPr marL="8202" marR="8202" marT="8202"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3A3838"/>
                          </a:solidFill>
                          <a:effectLst/>
                          <a:latin typeface="Monserrat"/>
                        </a:rPr>
                        <a:t>Realizar actividades de investigación, innovación, desarrollo tecnológico, vinculación, gestión de infraestructura y capacitación de recursos humanos con la finalidad de fortalecer y consolidar el CREDES-Zacatecas.</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19838728"/>
                  </a:ext>
                </a:extLst>
              </a:tr>
              <a:tr h="985740">
                <a:tc>
                  <a:txBody>
                    <a:bodyPr/>
                    <a:lstStyle/>
                    <a:p>
                      <a:pPr algn="ctr" fontAlgn="ctr"/>
                      <a:r>
                        <a:rPr lang="es-MX" sz="1800" b="0" i="0" u="none" strike="noStrike" dirty="0">
                          <a:solidFill>
                            <a:srgbClr val="000000"/>
                          </a:solidFill>
                          <a:effectLst/>
                          <a:latin typeface="Monserrat Regular "/>
                        </a:rPr>
                        <a:t>2.1.</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Consolidar el convenio específico de colaboración con el Centro de Investigación en Matemáticas Aplicadas de Zacatecas (CIMAT-Zacatecas), cuyo objetivo es el diseño, modelado e implementación de un subsistema de despliegue de celdas solares para nanosatélites tipo CubeSat. </a:t>
                      </a:r>
                    </a:p>
                  </a:txBody>
                  <a:tcPr marL="196844"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439128"/>
                  </a:ext>
                </a:extLst>
              </a:tr>
              <a:tr h="732282">
                <a:tc>
                  <a:txBody>
                    <a:bodyPr/>
                    <a:lstStyle/>
                    <a:p>
                      <a:pPr algn="ctr" fontAlgn="ctr"/>
                      <a:r>
                        <a:rPr lang="es-MX" sz="1800" b="0" i="0" u="none" strike="noStrike" dirty="0">
                          <a:solidFill>
                            <a:srgbClr val="000000"/>
                          </a:solidFill>
                          <a:effectLst/>
                          <a:latin typeface="Monserrat Regular "/>
                        </a:rPr>
                        <a:t>2.2.</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 Consolidar el convenio específico de colaboración con el Instituto Politécnico Nacional- Zacatecas (IPN-Zacatecas), para el diseño y construcción de un biorreactor como soporte biológico vital para prueba en la estratósfera.</a:t>
                      </a:r>
                    </a:p>
                  </a:txBody>
                  <a:tcPr marL="196844"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821425"/>
                  </a:ext>
                </a:extLst>
              </a:tr>
              <a:tr h="786931">
                <a:tc>
                  <a:txBody>
                    <a:bodyPr/>
                    <a:lstStyle/>
                    <a:p>
                      <a:pPr algn="ctr" fontAlgn="ctr"/>
                      <a:r>
                        <a:rPr lang="es-MX" sz="1800" b="0" i="0" u="none" strike="noStrike" dirty="0">
                          <a:solidFill>
                            <a:srgbClr val="000000"/>
                          </a:solidFill>
                          <a:effectLst/>
                          <a:latin typeface="Monserrat Regular "/>
                        </a:rPr>
                        <a:t>2.3</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Recapitular la información y datos obtenidos del  2do Coloquio del Espectro Radioeléctrico para proponer las posibles actividades tales como en las cuales la Agencia podría participar.</a:t>
                      </a:r>
                    </a:p>
                  </a:txBody>
                  <a:tcPr marL="196844"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503409"/>
                  </a:ext>
                </a:extLst>
              </a:tr>
              <a:tr h="666705">
                <a:tc>
                  <a:txBody>
                    <a:bodyPr/>
                    <a:lstStyle/>
                    <a:p>
                      <a:pPr algn="ctr" fontAlgn="ctr"/>
                      <a:r>
                        <a:rPr lang="es-MX" sz="1800" b="0" i="0" u="none" strike="noStrike" dirty="0">
                          <a:solidFill>
                            <a:srgbClr val="000000"/>
                          </a:solidFill>
                          <a:effectLst/>
                          <a:latin typeface="Monserrat Regular "/>
                        </a:rPr>
                        <a:t>2.4</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Diseñar y caracterizar una antena de alta ganancia en banda S o X (por definir banda),  para incorporarla en una estación terrena  para descarga de datos/imágenes satelitales.</a:t>
                      </a:r>
                    </a:p>
                  </a:txBody>
                  <a:tcPr marL="196844"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661115"/>
                  </a:ext>
                </a:extLst>
              </a:tr>
              <a:tr h="660803">
                <a:tc>
                  <a:txBody>
                    <a:bodyPr/>
                    <a:lstStyle/>
                    <a:p>
                      <a:pPr algn="ctr" fontAlgn="ctr"/>
                      <a:r>
                        <a:rPr lang="es-MX" sz="1800" b="0" i="0" u="none" strike="noStrike" dirty="0">
                          <a:solidFill>
                            <a:srgbClr val="000000"/>
                          </a:solidFill>
                          <a:effectLst/>
                          <a:latin typeface="Monserrat Regular "/>
                        </a:rPr>
                        <a:t>2.5</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Analizar y proponer métodos de localización y seguimiento, excluyendo tecnologías GNSS, para coadyuvar con el proyecto de la constelación AztechSat.</a:t>
                      </a:r>
                    </a:p>
                  </a:txBody>
                  <a:tcPr marL="196844"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157848"/>
                  </a:ext>
                </a:extLst>
              </a:tr>
              <a:tr h="699492">
                <a:tc>
                  <a:txBody>
                    <a:bodyPr/>
                    <a:lstStyle/>
                    <a:p>
                      <a:pPr algn="ctr" fontAlgn="ctr"/>
                      <a:r>
                        <a:rPr lang="es-MX" sz="1800" b="0" i="0" u="none" strike="noStrike" dirty="0">
                          <a:solidFill>
                            <a:srgbClr val="000000"/>
                          </a:solidFill>
                          <a:effectLst/>
                          <a:latin typeface="Monserrat Regular "/>
                        </a:rPr>
                        <a:t>2.6</a:t>
                      </a:r>
                    </a:p>
                  </a:txBody>
                  <a:tcPr marL="8202"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 Impulsar a los investigadores mexicanos para que participen en el grupo de Salud Global (Global Health) de Naciones Unidas, para generar capacidades vinculadas al tema de medicina espacial.</a:t>
                      </a:r>
                    </a:p>
                  </a:txBody>
                  <a:tcPr marL="196844" marR="8202" marT="82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260010"/>
                  </a:ext>
                </a:extLst>
              </a:tr>
            </a:tbl>
          </a:graphicData>
        </a:graphic>
      </p:graphicFrame>
    </p:spTree>
    <p:extLst>
      <p:ext uri="{BB962C8B-B14F-4D97-AF65-F5344CB8AC3E}">
        <p14:creationId xmlns:p14="http://schemas.microsoft.com/office/powerpoint/2010/main" val="416879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4</a:t>
            </a:fld>
            <a:endParaRPr lang="es-MX" sz="1100" dirty="0">
              <a:solidFill>
                <a:srgbClr val="6E152E"/>
              </a:solidFill>
              <a:latin typeface="Montserrat SemiBold" panose="00000700000000000000" pitchFamily="2" charset="0"/>
            </a:endParaRPr>
          </a:p>
        </p:txBody>
      </p:sp>
      <p:graphicFrame>
        <p:nvGraphicFramePr>
          <p:cNvPr id="3" name="Tabla 2">
            <a:extLst>
              <a:ext uri="{FF2B5EF4-FFF2-40B4-BE49-F238E27FC236}">
                <a16:creationId xmlns:a16="http://schemas.microsoft.com/office/drawing/2014/main" id="{25E8451E-A80E-DA78-6D57-5FBD67210EC0}"/>
              </a:ext>
            </a:extLst>
          </p:cNvPr>
          <p:cNvGraphicFramePr>
            <a:graphicFrameLocks noGrp="1"/>
          </p:cNvGraphicFramePr>
          <p:nvPr/>
        </p:nvGraphicFramePr>
        <p:xfrm>
          <a:off x="350729" y="300625"/>
          <a:ext cx="11448789" cy="6019849"/>
        </p:xfrm>
        <a:graphic>
          <a:graphicData uri="http://schemas.openxmlformats.org/drawingml/2006/table">
            <a:tbl>
              <a:tblPr/>
              <a:tblGrid>
                <a:gridCol w="984002">
                  <a:extLst>
                    <a:ext uri="{9D8B030D-6E8A-4147-A177-3AD203B41FA5}">
                      <a16:colId xmlns:a16="http://schemas.microsoft.com/office/drawing/2014/main" val="843818386"/>
                    </a:ext>
                  </a:extLst>
                </a:gridCol>
                <a:gridCol w="10464787">
                  <a:extLst>
                    <a:ext uri="{9D8B030D-6E8A-4147-A177-3AD203B41FA5}">
                      <a16:colId xmlns:a16="http://schemas.microsoft.com/office/drawing/2014/main" val="3100710878"/>
                    </a:ext>
                  </a:extLst>
                </a:gridCol>
              </a:tblGrid>
              <a:tr h="667401">
                <a:tc>
                  <a:txBody>
                    <a:bodyPr/>
                    <a:lstStyle/>
                    <a:p>
                      <a:pPr algn="ctr" fontAlgn="t"/>
                      <a:endParaRPr lang="es-MX" sz="1800" b="1" i="0" u="none" strike="noStrike" dirty="0">
                        <a:solidFill>
                          <a:srgbClr val="000000"/>
                        </a:solidFill>
                        <a:effectLst/>
                        <a:latin typeface="Monserrat Regular "/>
                      </a:endParaRPr>
                    </a:p>
                  </a:txBody>
                  <a:tcPr marL="8754" marR="8754" marT="8754"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800" b="1" i="0" u="none" strike="noStrike" dirty="0">
                          <a:solidFill>
                            <a:srgbClr val="3A3838"/>
                          </a:solidFill>
                          <a:effectLst/>
                          <a:latin typeface="Monserrat"/>
                        </a:rPr>
                        <a:t>CENTRO REGIONAL DE DESARROLLO ESPACIAL EN EL ESTADO DE MÉXICO </a:t>
                      </a:r>
                      <a:br>
                        <a:rPr lang="es-ES" sz="1800" b="1" i="0" u="none" strike="noStrike" dirty="0">
                          <a:solidFill>
                            <a:srgbClr val="3A3838"/>
                          </a:solidFill>
                          <a:effectLst/>
                          <a:latin typeface="Monserrat"/>
                        </a:rPr>
                      </a:br>
                      <a:r>
                        <a:rPr lang="es-ES" sz="1800" b="1" i="0" u="none" strike="noStrike" dirty="0">
                          <a:solidFill>
                            <a:srgbClr val="3A3838"/>
                          </a:solidFill>
                          <a:effectLst/>
                          <a:latin typeface="Monserrat"/>
                        </a:rPr>
                        <a:t>(CREDES-EdoMex.)</a:t>
                      </a:r>
                    </a:p>
                  </a:txBody>
                  <a:tcPr marL="8754" marR="8754" marT="875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1232997"/>
                  </a:ext>
                </a:extLst>
              </a:tr>
              <a:tr h="835587">
                <a:tc>
                  <a:txBody>
                    <a:bodyPr/>
                    <a:lstStyle/>
                    <a:p>
                      <a:pPr algn="ctr" fontAlgn="t"/>
                      <a:endParaRPr lang="es-MX" sz="1800" b="1" i="0" u="none" strike="noStrike" dirty="0">
                        <a:solidFill>
                          <a:srgbClr val="000000"/>
                        </a:solidFill>
                        <a:effectLst/>
                        <a:latin typeface="Monserrat Regular "/>
                      </a:endParaRPr>
                    </a:p>
                  </a:txBody>
                  <a:tcPr marL="8754" marR="8754" marT="8754"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3A3838"/>
                          </a:solidFill>
                          <a:effectLst/>
                          <a:latin typeface="Monserrat"/>
                        </a:rPr>
                        <a:t>Conjuntar esfuerzos que permitan el desarrollo, fortalecimiento y la consolidación de las operaciones del CREDES-EdoMex, tales como, gestiones para establecer mecanismos de cooperación con instituciones de la Penta hélice en la región.</a:t>
                      </a:r>
                    </a:p>
                  </a:txBody>
                  <a:tcPr marL="8754" marR="8754" marT="875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24655832"/>
                  </a:ext>
                </a:extLst>
              </a:tr>
              <a:tr h="667401">
                <a:tc>
                  <a:txBody>
                    <a:bodyPr/>
                    <a:lstStyle/>
                    <a:p>
                      <a:pPr algn="ctr" fontAlgn="ctr"/>
                      <a:r>
                        <a:rPr lang="es-MX" sz="1800" b="0" i="0" u="none" strike="noStrike" dirty="0">
                          <a:solidFill>
                            <a:srgbClr val="000000"/>
                          </a:solidFill>
                          <a:effectLst/>
                          <a:latin typeface="Monserrat Regular "/>
                        </a:rPr>
                        <a:t>3.1</a:t>
                      </a:r>
                    </a:p>
                  </a:txBody>
                  <a:tcPr marL="8754"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 Realizar diagnóstico de la Estación de Recepción de Información Satelital (ERIS) para su posible reactivación como estación terrena de descarga de imágenes satelitales.</a:t>
                      </a:r>
                    </a:p>
                  </a:txBody>
                  <a:tcPr marL="210097"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956580"/>
                  </a:ext>
                </a:extLst>
              </a:tr>
              <a:tr h="764974">
                <a:tc>
                  <a:txBody>
                    <a:bodyPr/>
                    <a:lstStyle/>
                    <a:p>
                      <a:pPr algn="ctr" fontAlgn="ctr"/>
                      <a:r>
                        <a:rPr lang="es-MX" sz="1800" b="0" i="0" u="none" strike="noStrike" dirty="0">
                          <a:solidFill>
                            <a:srgbClr val="000000"/>
                          </a:solidFill>
                          <a:effectLst/>
                          <a:latin typeface="Monserrat Regular "/>
                        </a:rPr>
                        <a:t>3.2</a:t>
                      </a:r>
                    </a:p>
                  </a:txBody>
                  <a:tcPr marL="8754"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Procesar imágenes de percepción remota a partir de la información obtenida de los satélites GEOSAT-1 y GEOSAT-2 para contar con información útil que contribuya en el desarrollo económico, la seguridad y protección de la población mexicana.</a:t>
                      </a:r>
                    </a:p>
                  </a:txBody>
                  <a:tcPr marL="210097"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222798"/>
                  </a:ext>
                </a:extLst>
              </a:tr>
              <a:tr h="812050">
                <a:tc>
                  <a:txBody>
                    <a:bodyPr/>
                    <a:lstStyle/>
                    <a:p>
                      <a:pPr algn="ctr" fontAlgn="ctr"/>
                      <a:r>
                        <a:rPr lang="es-MX" sz="1800" b="0" i="0" u="none" strike="noStrike" dirty="0">
                          <a:solidFill>
                            <a:srgbClr val="000000"/>
                          </a:solidFill>
                          <a:effectLst/>
                          <a:latin typeface="Monserrat Regular "/>
                        </a:rPr>
                        <a:t>3.3</a:t>
                      </a:r>
                    </a:p>
                  </a:txBody>
                  <a:tcPr marL="8754"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Diseño y desarrollo de prototipos de sistemas espaciales para propiciar el desarrollo de capacidades y habilidades en el ámbito de la construcción de satélites pequeños con fines de investigación científica.</a:t>
                      </a:r>
                    </a:p>
                  </a:txBody>
                  <a:tcPr marL="210097"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611082"/>
                  </a:ext>
                </a:extLst>
              </a:tr>
              <a:tr h="870894">
                <a:tc>
                  <a:txBody>
                    <a:bodyPr/>
                    <a:lstStyle/>
                    <a:p>
                      <a:pPr algn="ctr" fontAlgn="ctr"/>
                      <a:r>
                        <a:rPr lang="es-MX" sz="1800" b="0" i="0" u="none" strike="noStrike" dirty="0">
                          <a:solidFill>
                            <a:srgbClr val="000000"/>
                          </a:solidFill>
                          <a:effectLst/>
                          <a:latin typeface="Monserrat Regular "/>
                        </a:rPr>
                        <a:t>3.4</a:t>
                      </a:r>
                    </a:p>
                  </a:txBody>
                  <a:tcPr marL="8754"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 Gestionar la realización de la segunda edición del ciclo de conferencias sobre nanosatélites, para propiciar el desarrollo de capacidades y habilidades en el ámbito de la construcción de satélites pequeños con fines de investigación científica.</a:t>
                      </a:r>
                    </a:p>
                  </a:txBody>
                  <a:tcPr marL="210097"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014878"/>
                  </a:ext>
                </a:extLst>
              </a:tr>
              <a:tr h="667401">
                <a:tc>
                  <a:txBody>
                    <a:bodyPr/>
                    <a:lstStyle/>
                    <a:p>
                      <a:pPr algn="ctr" fontAlgn="ctr"/>
                      <a:r>
                        <a:rPr lang="es-MX" sz="1800" b="0" i="0" u="none" strike="noStrike" dirty="0">
                          <a:solidFill>
                            <a:srgbClr val="000000"/>
                          </a:solidFill>
                          <a:effectLst/>
                          <a:latin typeface="Monserrat Regular "/>
                        </a:rPr>
                        <a:t>3.5</a:t>
                      </a:r>
                    </a:p>
                  </a:txBody>
                  <a:tcPr marL="8754"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Planear e implementar las actividades de investigación y desarrollo tecnológico, con el fin de fortalecer las vocaciones científicas en el sector espacial en la región.</a:t>
                      </a:r>
                    </a:p>
                  </a:txBody>
                  <a:tcPr marL="210097"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728066"/>
                  </a:ext>
                </a:extLst>
              </a:tr>
              <a:tr h="667401">
                <a:tc>
                  <a:txBody>
                    <a:bodyPr/>
                    <a:lstStyle/>
                    <a:p>
                      <a:pPr algn="ctr" fontAlgn="ctr"/>
                      <a:r>
                        <a:rPr lang="es-MX" sz="1800" b="0" i="0" u="none" strike="noStrike" dirty="0">
                          <a:solidFill>
                            <a:srgbClr val="000000"/>
                          </a:solidFill>
                          <a:effectLst/>
                          <a:latin typeface="Monserrat Regular "/>
                        </a:rPr>
                        <a:t>3.6</a:t>
                      </a:r>
                    </a:p>
                  </a:txBody>
                  <a:tcPr marL="8754"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Gestionar un programa de control de equipos de laboratorio del CREDES Edomex para considerar actividades que involucren la operación y cuidado de los laboratorios.</a:t>
                      </a:r>
                    </a:p>
                  </a:txBody>
                  <a:tcPr marL="210097" marR="8754" marT="8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194058"/>
                  </a:ext>
                </a:extLst>
              </a:tr>
            </a:tbl>
          </a:graphicData>
        </a:graphic>
      </p:graphicFrame>
    </p:spTree>
    <p:extLst>
      <p:ext uri="{BB962C8B-B14F-4D97-AF65-F5344CB8AC3E}">
        <p14:creationId xmlns:p14="http://schemas.microsoft.com/office/powerpoint/2010/main" val="317217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5</a:t>
            </a:fld>
            <a:endParaRPr lang="es-MX" sz="1100" dirty="0">
              <a:solidFill>
                <a:srgbClr val="6E152E"/>
              </a:solidFill>
              <a:latin typeface="Montserrat SemiBold" panose="00000700000000000000" pitchFamily="2" charset="0"/>
            </a:endParaRPr>
          </a:p>
        </p:txBody>
      </p:sp>
      <p:graphicFrame>
        <p:nvGraphicFramePr>
          <p:cNvPr id="3" name="Tabla 2">
            <a:extLst>
              <a:ext uri="{FF2B5EF4-FFF2-40B4-BE49-F238E27FC236}">
                <a16:creationId xmlns:a16="http://schemas.microsoft.com/office/drawing/2014/main" id="{74E03669-55D4-F9D9-22E6-038975C4B711}"/>
              </a:ext>
            </a:extLst>
          </p:cNvPr>
          <p:cNvGraphicFramePr>
            <a:graphicFrameLocks noGrp="1"/>
          </p:cNvGraphicFramePr>
          <p:nvPr/>
        </p:nvGraphicFramePr>
        <p:xfrm>
          <a:off x="864296" y="777875"/>
          <a:ext cx="10221238" cy="4357796"/>
        </p:xfrm>
        <a:graphic>
          <a:graphicData uri="http://schemas.openxmlformats.org/drawingml/2006/table">
            <a:tbl>
              <a:tblPr/>
              <a:tblGrid>
                <a:gridCol w="878496">
                  <a:extLst>
                    <a:ext uri="{9D8B030D-6E8A-4147-A177-3AD203B41FA5}">
                      <a16:colId xmlns:a16="http://schemas.microsoft.com/office/drawing/2014/main" val="365128009"/>
                    </a:ext>
                  </a:extLst>
                </a:gridCol>
                <a:gridCol w="9342742">
                  <a:extLst>
                    <a:ext uri="{9D8B030D-6E8A-4147-A177-3AD203B41FA5}">
                      <a16:colId xmlns:a16="http://schemas.microsoft.com/office/drawing/2014/main" val="3572558853"/>
                    </a:ext>
                  </a:extLst>
                </a:gridCol>
              </a:tblGrid>
              <a:tr h="782837">
                <a:tc>
                  <a:txBody>
                    <a:bodyPr/>
                    <a:lstStyle/>
                    <a:p>
                      <a:pPr algn="ctr" fontAlgn="t"/>
                      <a:endParaRPr lang="es-MX" sz="1800" b="1" i="0" u="none" strike="noStrike" dirty="0">
                        <a:solidFill>
                          <a:srgbClr val="000000"/>
                        </a:solidFill>
                        <a:effectLst/>
                        <a:latin typeface="Monserrat Regular "/>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800" b="1" i="0" u="none" strike="noStrike" dirty="0">
                          <a:solidFill>
                            <a:srgbClr val="3A3838"/>
                          </a:solidFill>
                          <a:effectLst/>
                          <a:latin typeface="Monserrat"/>
                        </a:rPr>
                        <a:t>DESARROLLO DE INFRAESTRUCTURA ESPACIAL DE TELECOMUNICACIONES Y NAVEGACIÓN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20361387"/>
                  </a:ext>
                </a:extLst>
              </a:tr>
              <a:tr h="1819315">
                <a:tc>
                  <a:txBody>
                    <a:bodyPr/>
                    <a:lstStyle/>
                    <a:p>
                      <a:pPr algn="ctr" fontAlgn="t"/>
                      <a:endParaRPr lang="es-MX" sz="1800" b="1" i="0" u="none" strike="noStrike" dirty="0">
                        <a:solidFill>
                          <a:srgbClr val="000000"/>
                        </a:solidFill>
                        <a:effectLst/>
                        <a:latin typeface="Monserrat Regular "/>
                      </a:endParaRPr>
                    </a:p>
                  </a:txBody>
                  <a:tcPr marL="9525" marR="952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3A3838"/>
                          </a:solidFill>
                          <a:effectLst/>
                          <a:latin typeface="Monserrat"/>
                        </a:rPr>
                        <a:t> Identificar las perspectivas y promover el desarrollo de infraestructura espacial de telecomunicaciones y navegación y sus aplicaciones, que favorezcan la transformación digital y la oferta de servicios para contribuir al bienestar, la inclusión social y desarrollo económico, así como el futuro de las posiciones orbitales y el reemplazo de nuestros satélites.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59329449"/>
                  </a:ext>
                </a:extLst>
              </a:tr>
              <a:tr h="917486">
                <a:tc>
                  <a:txBody>
                    <a:bodyPr/>
                    <a:lstStyle/>
                    <a:p>
                      <a:pPr algn="ctr" fontAlgn="ctr"/>
                      <a:r>
                        <a:rPr lang="es-MX" sz="1800" b="0" i="0" u="none" strike="noStrike" dirty="0">
                          <a:solidFill>
                            <a:srgbClr val="000000"/>
                          </a:solidFill>
                          <a:effectLst/>
                          <a:latin typeface="Monserrat Regular "/>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Implantación de una prueba de concepto integral para explorar los beneficios de la agricultura de precisión</a:t>
                      </a:r>
                    </a:p>
                  </a:txBody>
                  <a:tcPr marL="2286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853751"/>
                  </a:ext>
                </a:extLst>
              </a:tr>
              <a:tr h="838158">
                <a:tc>
                  <a:txBody>
                    <a:bodyPr/>
                    <a:lstStyle/>
                    <a:p>
                      <a:pPr algn="ctr" fontAlgn="ctr"/>
                      <a:r>
                        <a:rPr lang="es-MX" sz="1800" b="0" i="0" u="none" strike="noStrike" dirty="0">
                          <a:solidFill>
                            <a:srgbClr val="000000"/>
                          </a:solidFill>
                          <a:effectLst/>
                          <a:latin typeface="Monserrat Regular "/>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Seguimiento e impulso al Plan de Órbita 2.0 para el desarrollo de la industria espacial nacional. </a:t>
                      </a:r>
                    </a:p>
                  </a:txBody>
                  <a:tcPr marL="22860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665049"/>
                  </a:ext>
                </a:extLst>
              </a:tr>
            </a:tbl>
          </a:graphicData>
        </a:graphic>
      </p:graphicFrame>
    </p:spTree>
    <p:extLst>
      <p:ext uri="{BB962C8B-B14F-4D97-AF65-F5344CB8AC3E}">
        <p14:creationId xmlns:p14="http://schemas.microsoft.com/office/powerpoint/2010/main" val="98532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6</a:t>
            </a:fld>
            <a:endParaRPr lang="es-MX" sz="1100" dirty="0">
              <a:solidFill>
                <a:srgbClr val="6E152E"/>
              </a:solidFill>
              <a:latin typeface="Montserrat SemiBold" panose="00000700000000000000" pitchFamily="2" charset="0"/>
            </a:endParaRPr>
          </a:p>
        </p:txBody>
      </p:sp>
      <p:graphicFrame>
        <p:nvGraphicFramePr>
          <p:cNvPr id="3" name="Tabla 2">
            <a:extLst>
              <a:ext uri="{FF2B5EF4-FFF2-40B4-BE49-F238E27FC236}">
                <a16:creationId xmlns:a16="http://schemas.microsoft.com/office/drawing/2014/main" id="{38D9A5B1-6B50-755E-C541-B004960F0A7D}"/>
              </a:ext>
            </a:extLst>
          </p:cNvPr>
          <p:cNvGraphicFramePr>
            <a:graphicFrameLocks noGrp="1"/>
          </p:cNvGraphicFramePr>
          <p:nvPr/>
        </p:nvGraphicFramePr>
        <p:xfrm>
          <a:off x="428712" y="159662"/>
          <a:ext cx="11373632" cy="6128405"/>
        </p:xfrm>
        <a:graphic>
          <a:graphicData uri="http://schemas.openxmlformats.org/drawingml/2006/table">
            <a:tbl>
              <a:tblPr/>
              <a:tblGrid>
                <a:gridCol w="977543">
                  <a:extLst>
                    <a:ext uri="{9D8B030D-6E8A-4147-A177-3AD203B41FA5}">
                      <a16:colId xmlns:a16="http://schemas.microsoft.com/office/drawing/2014/main" val="2082904429"/>
                    </a:ext>
                  </a:extLst>
                </a:gridCol>
                <a:gridCol w="10396089">
                  <a:extLst>
                    <a:ext uri="{9D8B030D-6E8A-4147-A177-3AD203B41FA5}">
                      <a16:colId xmlns:a16="http://schemas.microsoft.com/office/drawing/2014/main" val="2234590791"/>
                    </a:ext>
                  </a:extLst>
                </a:gridCol>
              </a:tblGrid>
              <a:tr h="297057">
                <a:tc>
                  <a:txBody>
                    <a:bodyPr/>
                    <a:lstStyle/>
                    <a:p>
                      <a:pPr algn="ctr" fontAlgn="ctr"/>
                      <a:endParaRPr lang="es-MX" sz="1800" b="0" i="0" u="none" strike="noStrike" dirty="0">
                        <a:solidFill>
                          <a:srgbClr val="000000"/>
                        </a:solidFill>
                        <a:effectLst/>
                        <a:latin typeface="Monserrat Regular "/>
                      </a:endParaRPr>
                    </a:p>
                  </a:txBody>
                  <a:tcPr marL="8028" marR="8028" marT="802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800" b="1" i="0" u="none" strike="noStrike" dirty="0">
                          <a:solidFill>
                            <a:srgbClr val="3A3838"/>
                          </a:solidFill>
                          <a:effectLst/>
                          <a:latin typeface="Monserrat"/>
                        </a:rPr>
                        <a:t>SISTEMA INTEGRAL DE OBSERVACIÓN DE LA TIERRA</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7610530"/>
                  </a:ext>
                </a:extLst>
              </a:tr>
              <a:tr h="585668">
                <a:tc>
                  <a:txBody>
                    <a:bodyPr/>
                    <a:lstStyle/>
                    <a:p>
                      <a:pPr algn="ctr" fontAlgn="ctr"/>
                      <a:endParaRPr lang="es-MX" sz="1800" b="0" i="0" u="none" strike="noStrike" dirty="0">
                        <a:solidFill>
                          <a:srgbClr val="000000"/>
                        </a:solidFill>
                        <a:effectLst/>
                        <a:latin typeface="Monserrat Regular "/>
                      </a:endParaRPr>
                    </a:p>
                  </a:txBody>
                  <a:tcPr marL="8028" marR="8028" marT="802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3A3838"/>
                          </a:solidFill>
                          <a:effectLst/>
                          <a:latin typeface="Monserrat"/>
                        </a:rPr>
                        <a:t>Realizar las acciones necesarias para el fortalecimiento de la infraestructura espacial nacional para la observación de la tierra y el espacio ultraterrestre.</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93943621"/>
                  </a:ext>
                </a:extLst>
              </a:tr>
              <a:tr h="874280">
                <a:tc>
                  <a:txBody>
                    <a:bodyPr/>
                    <a:lstStyle/>
                    <a:p>
                      <a:pPr algn="ctr" fontAlgn="ctr"/>
                      <a:r>
                        <a:rPr lang="es-MX" sz="1800" b="0" i="0" u="none" strike="noStrike" dirty="0">
                          <a:solidFill>
                            <a:srgbClr val="000000"/>
                          </a:solidFill>
                          <a:effectLst/>
                          <a:latin typeface="Monserrat Regular "/>
                        </a:rPr>
                        <a:t>5.1</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Impulsar las  actividades que permitan la materialización del Sistema Integral de Observación de la Tierra, para contar con información útil que contribuya en el desarrollo económico, seguridad, protección y bienestar del país.</a:t>
                      </a:r>
                    </a:p>
                  </a:txBody>
                  <a:tcPr marL="192679"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629522"/>
                  </a:ext>
                </a:extLst>
              </a:tr>
              <a:tr h="874280">
                <a:tc>
                  <a:txBody>
                    <a:bodyPr/>
                    <a:lstStyle/>
                    <a:p>
                      <a:pPr algn="ctr" fontAlgn="ctr"/>
                      <a:r>
                        <a:rPr lang="es-MX" sz="1800" b="0" i="0" u="none" strike="noStrike" dirty="0">
                          <a:solidFill>
                            <a:srgbClr val="000000"/>
                          </a:solidFill>
                          <a:effectLst/>
                          <a:latin typeface="Monserrat Regular "/>
                        </a:rPr>
                        <a:t>5.2</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Impulsar  y reportar las actividades vinculadas al proyecto del Observatorio Mexicano del Clima y la Composición Atmosférica (OMECCA), para propiciar investigaciones y soluciones en áreas vinculadas al cambio climático.</a:t>
                      </a:r>
                    </a:p>
                  </a:txBody>
                  <a:tcPr marL="192679"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22337"/>
                  </a:ext>
                </a:extLst>
              </a:tr>
              <a:tr h="874280">
                <a:tc>
                  <a:txBody>
                    <a:bodyPr/>
                    <a:lstStyle/>
                    <a:p>
                      <a:pPr algn="ctr" fontAlgn="ctr"/>
                      <a:r>
                        <a:rPr lang="es-MX" sz="1800" b="0" i="0" u="none" strike="noStrike" dirty="0">
                          <a:solidFill>
                            <a:srgbClr val="000000"/>
                          </a:solidFill>
                          <a:effectLst/>
                          <a:latin typeface="Monserrat Regular "/>
                        </a:rPr>
                        <a:t>5.3</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Coadyuvar en la puesta en operación de la Antena Tulancingo I como radiotelescopio, con su equipamiento correspondiente, para realizar investigaciones y estudios que propicien el desarrollo científico en materia radioastronómica.</a:t>
                      </a:r>
                    </a:p>
                  </a:txBody>
                  <a:tcPr marL="192679"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623282"/>
                  </a:ext>
                </a:extLst>
              </a:tr>
              <a:tr h="874280">
                <a:tc>
                  <a:txBody>
                    <a:bodyPr/>
                    <a:lstStyle/>
                    <a:p>
                      <a:pPr algn="ctr" fontAlgn="ctr"/>
                      <a:r>
                        <a:rPr lang="es-MX" sz="1800" b="0" i="0" u="none" strike="noStrike" dirty="0">
                          <a:solidFill>
                            <a:srgbClr val="000000"/>
                          </a:solidFill>
                          <a:effectLst/>
                          <a:latin typeface="Monserrat Regular "/>
                        </a:rPr>
                        <a:t>5.4</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Gestionar las actividades del Fondo Conjunto de Cooperación México-Uruguay en el marco del desarrollo del sistema espacial "Nanosatélite Latinoamericano", para fortalecer la observación de la Tierra con satélites propios.</a:t>
                      </a:r>
                    </a:p>
                  </a:txBody>
                  <a:tcPr marL="192679"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076429"/>
                  </a:ext>
                </a:extLst>
              </a:tr>
              <a:tr h="874280">
                <a:tc>
                  <a:txBody>
                    <a:bodyPr/>
                    <a:lstStyle/>
                    <a:p>
                      <a:pPr algn="ctr" fontAlgn="ctr"/>
                      <a:r>
                        <a:rPr lang="es-MX" sz="1800" b="0" i="0" u="none" strike="noStrike" dirty="0">
                          <a:solidFill>
                            <a:srgbClr val="000000"/>
                          </a:solidFill>
                          <a:effectLst/>
                          <a:latin typeface="Monserrat Regular "/>
                        </a:rPr>
                        <a:t>5.5</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Promover la colaboración con la CONAE para la segunda fase de la plataforma SIRIS (productos históricos sobre parcelas productivas) de manera conjunta con los usuarios de la APF, para  el intercambio de información y datos.</a:t>
                      </a:r>
                    </a:p>
                  </a:txBody>
                  <a:tcPr marL="192679"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66855"/>
                  </a:ext>
                </a:extLst>
              </a:tr>
              <a:tr h="874280">
                <a:tc>
                  <a:txBody>
                    <a:bodyPr/>
                    <a:lstStyle/>
                    <a:p>
                      <a:pPr algn="ctr" fontAlgn="ctr"/>
                      <a:r>
                        <a:rPr lang="es-MX" sz="1800" b="0" i="0" u="none" strike="noStrike" dirty="0">
                          <a:solidFill>
                            <a:srgbClr val="000000"/>
                          </a:solidFill>
                          <a:effectLst/>
                          <a:latin typeface="Monserrat Regular "/>
                        </a:rPr>
                        <a:t>5.6</a:t>
                      </a:r>
                    </a:p>
                  </a:txBody>
                  <a:tcPr marL="8028"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Impulsar proyectos bajo el programa Promoción de Aplicaciones Integradas de la Agencias Espacial Europea (ESA) para buscar nuevas perspectivas de cooperación entre la ESA y la AEM para desarrollar, implementar y realizar pruebas pilotos de aplicaciones satelitales. </a:t>
                      </a:r>
                    </a:p>
                  </a:txBody>
                  <a:tcPr marL="192679" marR="8028" marT="80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106128"/>
                  </a:ext>
                </a:extLst>
              </a:tr>
            </a:tbl>
          </a:graphicData>
        </a:graphic>
      </p:graphicFrame>
    </p:spTree>
    <p:extLst>
      <p:ext uri="{BB962C8B-B14F-4D97-AF65-F5344CB8AC3E}">
        <p14:creationId xmlns:p14="http://schemas.microsoft.com/office/powerpoint/2010/main" val="401441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7</a:t>
            </a:fld>
            <a:endParaRPr lang="es-MX" sz="1100" dirty="0">
              <a:solidFill>
                <a:srgbClr val="6E152E"/>
              </a:solidFill>
              <a:latin typeface="Montserrat SemiBold" panose="00000700000000000000" pitchFamily="2" charset="0"/>
            </a:endParaRPr>
          </a:p>
        </p:txBody>
      </p:sp>
      <p:graphicFrame>
        <p:nvGraphicFramePr>
          <p:cNvPr id="3" name="Tabla 2">
            <a:extLst>
              <a:ext uri="{FF2B5EF4-FFF2-40B4-BE49-F238E27FC236}">
                <a16:creationId xmlns:a16="http://schemas.microsoft.com/office/drawing/2014/main" id="{0872142C-CF0D-D3F4-C6DE-A406AF7DF621}"/>
              </a:ext>
            </a:extLst>
          </p:cNvPr>
          <p:cNvGraphicFramePr>
            <a:graphicFrameLocks noGrp="1"/>
          </p:cNvGraphicFramePr>
          <p:nvPr/>
        </p:nvGraphicFramePr>
        <p:xfrm>
          <a:off x="313151" y="234823"/>
          <a:ext cx="11461315" cy="6079902"/>
        </p:xfrm>
        <a:graphic>
          <a:graphicData uri="http://schemas.openxmlformats.org/drawingml/2006/table">
            <a:tbl>
              <a:tblPr/>
              <a:tblGrid>
                <a:gridCol w="985078">
                  <a:extLst>
                    <a:ext uri="{9D8B030D-6E8A-4147-A177-3AD203B41FA5}">
                      <a16:colId xmlns:a16="http://schemas.microsoft.com/office/drawing/2014/main" val="1835723323"/>
                    </a:ext>
                  </a:extLst>
                </a:gridCol>
                <a:gridCol w="10476237">
                  <a:extLst>
                    <a:ext uri="{9D8B030D-6E8A-4147-A177-3AD203B41FA5}">
                      <a16:colId xmlns:a16="http://schemas.microsoft.com/office/drawing/2014/main" val="1647151715"/>
                    </a:ext>
                  </a:extLst>
                </a:gridCol>
              </a:tblGrid>
              <a:tr h="1128955">
                <a:tc>
                  <a:txBody>
                    <a:bodyPr/>
                    <a:lstStyle/>
                    <a:p>
                      <a:pPr algn="ctr" fontAlgn="ctr"/>
                      <a:r>
                        <a:rPr lang="es-MX" sz="1800" b="0" i="0" u="none" strike="noStrike" dirty="0">
                          <a:solidFill>
                            <a:srgbClr val="000000"/>
                          </a:solidFill>
                          <a:effectLst/>
                          <a:latin typeface="Monserrat Regular "/>
                        </a:rPr>
                        <a:t>5.7</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Continuar con las áreas de cooperación con ISRO de conformidad con el Acuerdo específico para desarrollar las siguientes actividades: 1) finalizar la implementación de la aplicación móvil para la detección temprana de incendios forestales desarrollada por ISRO;  2) Realizar un taller en México por expertos de India en 2023 de acuerdo a disponibilidad presupuestal</a:t>
                      </a:r>
                      <a:r>
                        <a:rPr lang="es-ES" sz="1800" b="0" i="0" u="none" strike="noStrike" dirty="0">
                          <a:solidFill>
                            <a:srgbClr val="FF0000"/>
                          </a:solidFill>
                          <a:effectLst/>
                          <a:latin typeface="Monserrat "/>
                        </a:rPr>
                        <a:t>;</a:t>
                      </a:r>
                      <a:r>
                        <a:rPr lang="es-ES" sz="1800" b="0" i="0" u="none" strike="noStrike" dirty="0">
                          <a:solidFill>
                            <a:srgbClr val="000000"/>
                          </a:solidFill>
                          <a:effectLst/>
                          <a:latin typeface="Monserrat "/>
                        </a:rPr>
                        <a:t> 3) Realizar un proyecto piloto en Jalisco sobre seguridad alimentaria “Mapa de clasificación de cultivos para la estimación de volumen de producción y atención fitosanitaria”, para ampliar las capacidades nacionales para desarrollar proyectos con tecnología espacial de la India.</a:t>
                      </a:r>
                    </a:p>
                  </a:txBody>
                  <a:tcPr marL="17943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629708"/>
                  </a:ext>
                </a:extLst>
              </a:tr>
              <a:tr h="672887">
                <a:tc>
                  <a:txBody>
                    <a:bodyPr/>
                    <a:lstStyle/>
                    <a:p>
                      <a:pPr algn="ctr" fontAlgn="ctr"/>
                      <a:r>
                        <a:rPr lang="es-MX" sz="1800" b="0" i="0" u="none" strike="noStrike" dirty="0">
                          <a:solidFill>
                            <a:srgbClr val="000000"/>
                          </a:solidFill>
                          <a:effectLst/>
                          <a:latin typeface="Monserrat Regular "/>
                        </a:rPr>
                        <a:t>5.8</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Coadyuvar con las dependencias de la APF mediante el uso de satélites de observación de la Tierra, así como en  la activación de Copernicus para Emergencias   para la prevención y protección de la población y sus bienes y la infraestructura derivados por desastres causados por fenómenos naturales o antrópicos.</a:t>
                      </a:r>
                    </a:p>
                  </a:txBody>
                  <a:tcPr marL="17943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317546"/>
                  </a:ext>
                </a:extLst>
              </a:tr>
              <a:tr h="725223">
                <a:tc>
                  <a:txBody>
                    <a:bodyPr/>
                    <a:lstStyle/>
                    <a:p>
                      <a:pPr algn="ctr" fontAlgn="ctr"/>
                      <a:r>
                        <a:rPr lang="es-MX" sz="1800" b="0" i="0" u="none" strike="noStrike" dirty="0">
                          <a:solidFill>
                            <a:srgbClr val="000000"/>
                          </a:solidFill>
                          <a:effectLst/>
                          <a:latin typeface="Monserrat Regular "/>
                        </a:rPr>
                        <a:t>5.9</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Negociar con agencias espaciales extranjeras talleres de manera presencial o virtual en México en 2023 para continuar la cooperación en observación de la Tierra, cambio climático, desarrollo de capacidades y temas relacionados, con base en disponibilidad presupuestal y cooperación de entidades gubernamentales (CONAFOR, CONANP, CENAPRED, CONAGUA, entre otros). </a:t>
                      </a:r>
                    </a:p>
                  </a:txBody>
                  <a:tcPr marL="17943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83957"/>
                  </a:ext>
                </a:extLst>
              </a:tr>
              <a:tr h="575692">
                <a:tc>
                  <a:txBody>
                    <a:bodyPr/>
                    <a:lstStyle/>
                    <a:p>
                      <a:pPr algn="ctr" fontAlgn="ctr"/>
                      <a:r>
                        <a:rPr lang="es-MX" sz="1800" b="0" i="0" u="none" strike="noStrike" dirty="0">
                          <a:solidFill>
                            <a:srgbClr val="000000"/>
                          </a:solidFill>
                          <a:effectLst/>
                          <a:latin typeface="Monserrat Regular "/>
                        </a:rPr>
                        <a:t>5.10</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1800" b="0" i="0" u="none" strike="noStrike" dirty="0">
                          <a:solidFill>
                            <a:srgbClr val="000000"/>
                          </a:solidFill>
                          <a:effectLst/>
                          <a:latin typeface="Monserrat "/>
                        </a:rPr>
                        <a:t>Participar y coadyuvar como Oficina Regional de Soporte de  United Nations-Platform for Space-based information for Disaster Management and Emergency Response (UNSPIDER) para la organización de talleres presenciales y virtuales, así como otras actividades que pudieran surgir. </a:t>
                      </a:r>
                    </a:p>
                  </a:txBody>
                  <a:tcPr marL="17943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434911"/>
                  </a:ext>
                </a:extLst>
              </a:tr>
              <a:tr h="605599">
                <a:tc>
                  <a:txBody>
                    <a:bodyPr/>
                    <a:lstStyle/>
                    <a:p>
                      <a:pPr algn="ctr" fontAlgn="ctr"/>
                      <a:r>
                        <a:rPr lang="es-MX" sz="1800" b="0" i="0" u="none" strike="noStrike" dirty="0">
                          <a:solidFill>
                            <a:srgbClr val="000000"/>
                          </a:solidFill>
                          <a:effectLst/>
                          <a:latin typeface="Monserrat Regular "/>
                        </a:rPr>
                        <a:t>5.11</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Continuar y dar seguimiento del proyecto Space Climate Observatory (SCO) y construir vínculos de colaboración entre la AEM y las instituciones mexicanas competentes, la academia y la industria para coadyuvar en la obtención de  los compromisos de combate al cambio climático.  </a:t>
                      </a:r>
                    </a:p>
                  </a:txBody>
                  <a:tcPr marL="17943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542011"/>
                  </a:ext>
                </a:extLst>
              </a:tr>
              <a:tr h="642981">
                <a:tc>
                  <a:txBody>
                    <a:bodyPr/>
                    <a:lstStyle/>
                    <a:p>
                      <a:pPr algn="ctr" fontAlgn="ctr"/>
                      <a:r>
                        <a:rPr lang="es-MX" sz="1800" b="0" i="0" u="none" strike="noStrike" dirty="0">
                          <a:solidFill>
                            <a:srgbClr val="000000"/>
                          </a:solidFill>
                          <a:effectLst/>
                          <a:latin typeface="Monserrat Regular "/>
                        </a:rPr>
                        <a:t>5.12</a:t>
                      </a:r>
                    </a:p>
                  </a:txBody>
                  <a:tcPr marL="747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Continuar con el establecimiento de Políticas Públicas sobre medidas de prevención, protección, reestructuración y adaptación  en caso de Fenómenos Astronómicos (clima espacial y objetos cercanos a la Tierra), para procurar el bienestar de las personas y sus bienes y la protección de la infraestructura.</a:t>
                      </a:r>
                    </a:p>
                  </a:txBody>
                  <a:tcPr marL="179437" marR="7477" marT="74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641958"/>
                  </a:ext>
                </a:extLst>
              </a:tr>
            </a:tbl>
          </a:graphicData>
        </a:graphic>
      </p:graphicFrame>
    </p:spTree>
    <p:extLst>
      <p:ext uri="{BB962C8B-B14F-4D97-AF65-F5344CB8AC3E}">
        <p14:creationId xmlns:p14="http://schemas.microsoft.com/office/powerpoint/2010/main" val="380166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8</a:t>
            </a:fld>
            <a:endParaRPr lang="es-MX" sz="1100" dirty="0">
              <a:solidFill>
                <a:srgbClr val="6E152E"/>
              </a:solidFill>
              <a:latin typeface="Montserrat SemiBold" panose="00000700000000000000" pitchFamily="2" charset="0"/>
            </a:endParaRPr>
          </a:p>
        </p:txBody>
      </p:sp>
      <p:graphicFrame>
        <p:nvGraphicFramePr>
          <p:cNvPr id="3" name="Tabla 2">
            <a:extLst>
              <a:ext uri="{FF2B5EF4-FFF2-40B4-BE49-F238E27FC236}">
                <a16:creationId xmlns:a16="http://schemas.microsoft.com/office/drawing/2014/main" id="{27B527F2-2779-3EEB-2BC8-99B4697112FB}"/>
              </a:ext>
            </a:extLst>
          </p:cNvPr>
          <p:cNvGraphicFramePr>
            <a:graphicFrameLocks noGrp="1"/>
          </p:cNvGraphicFramePr>
          <p:nvPr/>
        </p:nvGraphicFramePr>
        <p:xfrm>
          <a:off x="943107" y="881661"/>
          <a:ext cx="10305786" cy="4266536"/>
        </p:xfrm>
        <a:graphic>
          <a:graphicData uri="http://schemas.openxmlformats.org/drawingml/2006/table">
            <a:tbl>
              <a:tblPr/>
              <a:tblGrid>
                <a:gridCol w="885763">
                  <a:extLst>
                    <a:ext uri="{9D8B030D-6E8A-4147-A177-3AD203B41FA5}">
                      <a16:colId xmlns:a16="http://schemas.microsoft.com/office/drawing/2014/main" val="2032755320"/>
                    </a:ext>
                  </a:extLst>
                </a:gridCol>
                <a:gridCol w="9420023">
                  <a:extLst>
                    <a:ext uri="{9D8B030D-6E8A-4147-A177-3AD203B41FA5}">
                      <a16:colId xmlns:a16="http://schemas.microsoft.com/office/drawing/2014/main" val="2659300447"/>
                    </a:ext>
                  </a:extLst>
                </a:gridCol>
              </a:tblGrid>
              <a:tr h="989782">
                <a:tc>
                  <a:txBody>
                    <a:bodyPr/>
                    <a:lstStyle/>
                    <a:p>
                      <a:pPr algn="ctr" fontAlgn="ctr"/>
                      <a:r>
                        <a:rPr lang="es-MX" sz="1800" b="0" i="0" u="none" strike="noStrike" dirty="0">
                          <a:solidFill>
                            <a:srgbClr val="000000"/>
                          </a:solidFill>
                          <a:effectLst/>
                          <a:latin typeface="Monserrat Regular "/>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800" b="1" i="0" u="none" strike="noStrike" dirty="0">
                          <a:solidFill>
                            <a:srgbClr val="3A3838"/>
                          </a:solidFill>
                          <a:effectLst/>
                          <a:latin typeface="Monserrat"/>
                        </a:rPr>
                        <a:t>GESTIÓN DE LA EXPLORACIÓN ESPACIAL, EL DESARROLLO, LA COOPERACIÓN CIENTÍFICA  Y TECNOLÓGICA EN MATERIA ESPACIAL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85300298"/>
                  </a:ext>
                </a:extLst>
              </a:tr>
              <a:tr h="1080991">
                <a:tc>
                  <a:txBody>
                    <a:bodyPr/>
                    <a:lstStyle/>
                    <a:p>
                      <a:pPr algn="ctr" fontAlgn="ctr"/>
                      <a:endParaRPr lang="es-MX" sz="1800" b="0" i="0" u="none" strike="noStrike" dirty="0">
                        <a:solidFill>
                          <a:srgbClr val="000000"/>
                        </a:solidFill>
                        <a:effectLst/>
                        <a:latin typeface="Monserrat Regular "/>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000000"/>
                          </a:solidFill>
                          <a:effectLst/>
                          <a:latin typeface="Monserrat Regular "/>
                        </a:rPr>
                        <a:t>Realizar diversas actividades que permitan impulsar la cooperación para el desarrollo de las ciencia y la tecnología en materia espacial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80737750"/>
                  </a:ext>
                </a:extLst>
              </a:tr>
              <a:tr h="1114772">
                <a:tc>
                  <a:txBody>
                    <a:bodyPr/>
                    <a:lstStyle/>
                    <a:p>
                      <a:pPr algn="ctr" fontAlgn="ctr"/>
                      <a:r>
                        <a:rPr lang="es-MX" sz="1800" b="0" i="0" u="none" strike="noStrike" dirty="0">
                          <a:solidFill>
                            <a:srgbClr val="000000"/>
                          </a:solidFill>
                          <a:effectLst/>
                          <a:latin typeface="Monserrat Regular "/>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Promover la creación de un ecosistema nacional para la exploración de la Luna, Marte y otros cuerpos celestes, así como el uso in-situ de los recursos.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870257"/>
                  </a:ext>
                </a:extLst>
              </a:tr>
              <a:tr h="1080991">
                <a:tc>
                  <a:txBody>
                    <a:bodyPr/>
                    <a:lstStyle/>
                    <a:p>
                      <a:pPr algn="ctr" fontAlgn="ctr"/>
                      <a:r>
                        <a:rPr lang="es-MX" sz="1800" b="0" i="0" u="none" strike="noStrike" dirty="0">
                          <a:solidFill>
                            <a:srgbClr val="000000"/>
                          </a:solidFill>
                          <a:effectLst/>
                          <a:latin typeface="Monserrat Regular "/>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
                        </a:rPr>
                        <a:t>Participar en la última etapa del proyecto Colmena que consiste en 5 robots que trabajarán en forma coordinada para hacer exploraciones del polvo lunar  y minería lunar.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352833"/>
                  </a:ext>
                </a:extLst>
              </a:tr>
            </a:tbl>
          </a:graphicData>
        </a:graphic>
      </p:graphicFrame>
    </p:spTree>
    <p:extLst>
      <p:ext uri="{BB962C8B-B14F-4D97-AF65-F5344CB8AC3E}">
        <p14:creationId xmlns:p14="http://schemas.microsoft.com/office/powerpoint/2010/main" val="280539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2"/>
          <a:stretch>
            <a:fillRect/>
          </a:stretch>
        </p:blipFill>
        <p:spPr>
          <a:xfrm>
            <a:off x="10840720" y="52385"/>
            <a:ext cx="1249680" cy="1022989"/>
          </a:xfrm>
          <a:prstGeom prst="rect">
            <a:avLst/>
          </a:prstGeom>
        </p:spPr>
      </p:pic>
      <p:sp>
        <p:nvSpPr>
          <p:cNvPr id="9" name="Marcador de fecha 8">
            <a:extLst>
              <a:ext uri="{FF2B5EF4-FFF2-40B4-BE49-F238E27FC236}">
                <a16:creationId xmlns:a16="http://schemas.microsoft.com/office/drawing/2014/main" id="{594DA3AB-A6EA-875B-9AE6-F47B5910775C}"/>
              </a:ext>
            </a:extLst>
          </p:cNvPr>
          <p:cNvSpPr>
            <a:spLocks noGrp="1"/>
          </p:cNvSpPr>
          <p:nvPr>
            <p:ph type="dt" sz="half" idx="10"/>
          </p:nvPr>
        </p:nvSpPr>
        <p:spPr>
          <a:xfrm>
            <a:off x="179297" y="6450480"/>
            <a:ext cx="963706" cy="365125"/>
          </a:xfrm>
        </p:spPr>
        <p:txBody>
          <a:bodyPr/>
          <a:lstStyle/>
          <a:p>
            <a:r>
              <a:rPr lang="es-MX" sz="1100" dirty="0">
                <a:solidFill>
                  <a:srgbClr val="6E152E"/>
                </a:solidFill>
                <a:latin typeface="Montserrat SemiBold" panose="00000700000000000000" pitchFamily="2" charset="0"/>
              </a:rPr>
              <a:t>marzo 27 del 2023</a:t>
            </a:r>
          </a:p>
        </p:txBody>
      </p:sp>
      <p:sp>
        <p:nvSpPr>
          <p:cNvPr id="10" name="Marcador de pie de página 9">
            <a:extLst>
              <a:ext uri="{FF2B5EF4-FFF2-40B4-BE49-F238E27FC236}">
                <a16:creationId xmlns:a16="http://schemas.microsoft.com/office/drawing/2014/main" id="{DF2E5230-6C7C-B120-D3E3-FA6146A50A5A}"/>
              </a:ext>
            </a:extLst>
          </p:cNvPr>
          <p:cNvSpPr>
            <a:spLocks noGrp="1"/>
          </p:cNvSpPr>
          <p:nvPr>
            <p:ph type="ftr" sz="quarter" idx="11"/>
          </p:nvPr>
        </p:nvSpPr>
        <p:spPr>
          <a:xfrm>
            <a:off x="1390129" y="6461268"/>
            <a:ext cx="9179860" cy="365125"/>
          </a:xfrm>
        </p:spPr>
        <p:txBody>
          <a:bodyPr/>
          <a:lstStyle/>
          <a:p>
            <a:r>
              <a:rPr lang="es-ES" sz="1100" dirty="0">
                <a:solidFill>
                  <a:srgbClr val="6E152E"/>
                </a:solidFill>
                <a:latin typeface="Montserrat SemiBold" panose="00000700000000000000" pitchFamily="2" charset="0"/>
              </a:rPr>
              <a:t>Primera Sesión Ordinaria de Junta de Gobierno                                   Agencia Espacial Mexicana</a:t>
            </a:r>
            <a:endParaRPr lang="es-MX" sz="1100" dirty="0">
              <a:solidFill>
                <a:srgbClr val="6E152E"/>
              </a:solidFill>
              <a:latin typeface="Montserrat SemiBold" panose="00000700000000000000" pitchFamily="2" charset="0"/>
            </a:endParaRPr>
          </a:p>
        </p:txBody>
      </p:sp>
      <p:sp>
        <p:nvSpPr>
          <p:cNvPr id="14" name="Marcador de número de diapositiva 13">
            <a:extLst>
              <a:ext uri="{FF2B5EF4-FFF2-40B4-BE49-F238E27FC236}">
                <a16:creationId xmlns:a16="http://schemas.microsoft.com/office/drawing/2014/main" id="{D1121152-AE1A-70D5-391F-4CCF75FC6051}"/>
              </a:ext>
            </a:extLst>
          </p:cNvPr>
          <p:cNvSpPr>
            <a:spLocks noGrp="1"/>
          </p:cNvSpPr>
          <p:nvPr>
            <p:ph type="sldNum" sz="quarter" idx="12"/>
          </p:nvPr>
        </p:nvSpPr>
        <p:spPr>
          <a:xfrm>
            <a:off x="11295527" y="6500160"/>
            <a:ext cx="367553" cy="365125"/>
          </a:xfrm>
        </p:spPr>
        <p:txBody>
          <a:bodyPr/>
          <a:lstStyle/>
          <a:p>
            <a:fld id="{C119739B-ACC7-1A4E-906B-A9546BA1AB75}" type="slidenum">
              <a:rPr lang="es-MX" sz="1100" smtClean="0">
                <a:solidFill>
                  <a:srgbClr val="6E152E"/>
                </a:solidFill>
                <a:latin typeface="Montserrat SemiBold" panose="00000700000000000000" pitchFamily="2" charset="0"/>
              </a:rPr>
              <a:t>9</a:t>
            </a:fld>
            <a:endParaRPr lang="es-MX" sz="1100" dirty="0">
              <a:solidFill>
                <a:srgbClr val="6E152E"/>
              </a:solidFill>
              <a:latin typeface="Montserrat SemiBold" panose="00000700000000000000" pitchFamily="2" charset="0"/>
            </a:endParaRPr>
          </a:p>
        </p:txBody>
      </p:sp>
      <p:graphicFrame>
        <p:nvGraphicFramePr>
          <p:cNvPr id="2" name="Tabla 1">
            <a:extLst>
              <a:ext uri="{FF2B5EF4-FFF2-40B4-BE49-F238E27FC236}">
                <a16:creationId xmlns:a16="http://schemas.microsoft.com/office/drawing/2014/main" id="{D790CF10-ADAA-9CE0-C072-891908023CF9}"/>
              </a:ext>
            </a:extLst>
          </p:cNvPr>
          <p:cNvGraphicFramePr>
            <a:graphicFrameLocks noGrp="1"/>
          </p:cNvGraphicFramePr>
          <p:nvPr/>
        </p:nvGraphicFramePr>
        <p:xfrm>
          <a:off x="412979" y="397658"/>
          <a:ext cx="11134159" cy="5852831"/>
        </p:xfrm>
        <a:graphic>
          <a:graphicData uri="http://schemas.openxmlformats.org/drawingml/2006/table">
            <a:tbl>
              <a:tblPr/>
              <a:tblGrid>
                <a:gridCol w="956962">
                  <a:extLst>
                    <a:ext uri="{9D8B030D-6E8A-4147-A177-3AD203B41FA5}">
                      <a16:colId xmlns:a16="http://schemas.microsoft.com/office/drawing/2014/main" val="2210224275"/>
                    </a:ext>
                  </a:extLst>
                </a:gridCol>
                <a:gridCol w="10177197">
                  <a:extLst>
                    <a:ext uri="{9D8B030D-6E8A-4147-A177-3AD203B41FA5}">
                      <a16:colId xmlns:a16="http://schemas.microsoft.com/office/drawing/2014/main" val="797629620"/>
                    </a:ext>
                  </a:extLst>
                </a:gridCol>
              </a:tblGrid>
              <a:tr h="562987">
                <a:tc>
                  <a:txBody>
                    <a:bodyPr/>
                    <a:lstStyle/>
                    <a:p>
                      <a:pPr algn="ctr" fontAlgn="t"/>
                      <a:endParaRPr lang="es-MX" sz="1800" b="1" i="0" u="none" strike="noStrike" dirty="0">
                        <a:solidFill>
                          <a:srgbClr val="000000"/>
                        </a:solidFill>
                        <a:effectLst/>
                        <a:latin typeface="Monserrat Regular "/>
                      </a:endParaRPr>
                    </a:p>
                  </a:txBody>
                  <a:tcPr marL="9267" marR="9267" marT="9267"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800" b="1" i="0" u="none" strike="noStrike" dirty="0">
                          <a:solidFill>
                            <a:srgbClr val="3A3838"/>
                          </a:solidFill>
                          <a:effectLst/>
                          <a:latin typeface="Monserrat"/>
                        </a:rPr>
                        <a:t> DESARROLLO DEL TALENTO MEXICANO Y LA DIVULGACIÓN DE LA CIENCIA Y TECNOLOGÍA ESPACIAL </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9442737"/>
                  </a:ext>
                </a:extLst>
              </a:tr>
              <a:tr h="723840">
                <a:tc>
                  <a:txBody>
                    <a:bodyPr/>
                    <a:lstStyle/>
                    <a:p>
                      <a:pPr algn="ctr" fontAlgn="t"/>
                      <a:endParaRPr lang="es-MX" sz="1800" b="1" i="0" u="none" strike="noStrike" dirty="0">
                        <a:solidFill>
                          <a:srgbClr val="000000"/>
                        </a:solidFill>
                        <a:effectLst/>
                        <a:latin typeface="Monserrat Regular "/>
                      </a:endParaRPr>
                    </a:p>
                  </a:txBody>
                  <a:tcPr marL="9267" marR="9267" marT="926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800" b="1" i="0" u="none" strike="noStrike" dirty="0">
                          <a:solidFill>
                            <a:srgbClr val="000000"/>
                          </a:solidFill>
                          <a:effectLst/>
                          <a:latin typeface="Monserrat Regular "/>
                        </a:rPr>
                        <a:t> Fomentar la formación de especialistas en materia espacial, mediante la realización de actividades educativas y la elaboración y promoción de materiales de divulgación.</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5685819"/>
                  </a:ext>
                </a:extLst>
              </a:tr>
              <a:tr h="691684">
                <a:tc>
                  <a:txBody>
                    <a:bodyPr/>
                    <a:lstStyle/>
                    <a:p>
                      <a:pPr algn="ctr" fontAlgn="ctr"/>
                      <a:r>
                        <a:rPr lang="es-MX" sz="1800" b="0" i="0" u="none" strike="noStrike" dirty="0">
                          <a:solidFill>
                            <a:srgbClr val="000000"/>
                          </a:solidFill>
                          <a:effectLst/>
                          <a:latin typeface="Monserrat Regular "/>
                        </a:rPr>
                        <a:t>7.1</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Realizar Talleres, conferencias, cursos, seminarios y concursos para promover la participación de los interesados en el sector espacial</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7927"/>
                  </a:ext>
                </a:extLst>
              </a:tr>
              <a:tr h="1031781">
                <a:tc>
                  <a:txBody>
                    <a:bodyPr/>
                    <a:lstStyle/>
                    <a:p>
                      <a:pPr algn="ctr" fontAlgn="ctr"/>
                      <a:r>
                        <a:rPr lang="es-MX" sz="1800" b="0" i="0" u="none" strike="noStrike" dirty="0">
                          <a:solidFill>
                            <a:srgbClr val="000000"/>
                          </a:solidFill>
                          <a:effectLst/>
                          <a:latin typeface="Monserrat Regular "/>
                        </a:rPr>
                        <a:t>7.2</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Promover estancias  y prácticas de estudiantes mexicanos en Organizaciones Espaciales, nacionales e internacionales y programas educativos para fortalecer la formación de capital humano en temas de ciencia y tecnología espacial. </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186401"/>
                  </a:ext>
                </a:extLst>
              </a:tr>
              <a:tr h="691684">
                <a:tc>
                  <a:txBody>
                    <a:bodyPr/>
                    <a:lstStyle/>
                    <a:p>
                      <a:pPr algn="ctr" fontAlgn="ctr"/>
                      <a:r>
                        <a:rPr lang="es-MX" sz="1800" b="0" i="0" u="none" strike="noStrike" dirty="0">
                          <a:solidFill>
                            <a:srgbClr val="000000"/>
                          </a:solidFill>
                          <a:effectLst/>
                          <a:latin typeface="Monserrat Regular "/>
                        </a:rPr>
                        <a:t>7.3</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Coordinar la organización del Congreso Nacional de Actividades Espaciales de la AEM (CONACES 2023),  para aglutinar a los actores del sector.</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688701"/>
                  </a:ext>
                </a:extLst>
              </a:tr>
              <a:tr h="677883">
                <a:tc>
                  <a:txBody>
                    <a:bodyPr/>
                    <a:lstStyle/>
                    <a:p>
                      <a:pPr algn="ctr" fontAlgn="ctr"/>
                      <a:r>
                        <a:rPr lang="es-MX" sz="1800" b="0" i="0" u="none" strike="noStrike" dirty="0">
                          <a:solidFill>
                            <a:srgbClr val="000000"/>
                          </a:solidFill>
                          <a:effectLst/>
                          <a:latin typeface="Monserrat Regular "/>
                        </a:rPr>
                        <a:t>7.4</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Publicar la Revista mensual digital "Hacia el Espacio" para fortalecer la presencia de la AEM en la sociedad.</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670511"/>
                  </a:ext>
                </a:extLst>
              </a:tr>
              <a:tr h="691684">
                <a:tc>
                  <a:txBody>
                    <a:bodyPr/>
                    <a:lstStyle/>
                    <a:p>
                      <a:pPr algn="ctr" fontAlgn="ctr"/>
                      <a:r>
                        <a:rPr lang="es-MX" sz="1800" b="0" i="0" u="none" strike="noStrike" dirty="0">
                          <a:solidFill>
                            <a:srgbClr val="000000"/>
                          </a:solidFill>
                          <a:effectLst/>
                          <a:latin typeface="Monserrat Regular "/>
                        </a:rPr>
                        <a:t>7.5</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Fortalecer la gestión y desarrollo de la comunidad online en el tema espacial para fomentar la cultura del conocimiento del espacio.</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446474"/>
                  </a:ext>
                </a:extLst>
              </a:tr>
              <a:tr h="781288">
                <a:tc>
                  <a:txBody>
                    <a:bodyPr/>
                    <a:lstStyle/>
                    <a:p>
                      <a:pPr algn="ctr" fontAlgn="ctr"/>
                      <a:r>
                        <a:rPr lang="es-MX" sz="1800" b="0" i="0" u="none" strike="noStrike" dirty="0">
                          <a:solidFill>
                            <a:srgbClr val="000000"/>
                          </a:solidFill>
                          <a:effectLst/>
                          <a:latin typeface="Monserrat Regular "/>
                        </a:rPr>
                        <a:t>7.6</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Monserrat"/>
                        </a:rPr>
                        <a:t>Impulsar el desarrollo de nanosatélites educativos para la formación de recursos humanos y capacidades en materia espacial.</a:t>
                      </a:r>
                    </a:p>
                  </a:txBody>
                  <a:tcPr marL="9267" marR="9267" marT="9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97898"/>
                  </a:ext>
                </a:extLst>
              </a:tr>
            </a:tbl>
          </a:graphicData>
        </a:graphic>
      </p:graphicFrame>
    </p:spTree>
    <p:extLst>
      <p:ext uri="{BB962C8B-B14F-4D97-AF65-F5344CB8AC3E}">
        <p14:creationId xmlns:p14="http://schemas.microsoft.com/office/powerpoint/2010/main" val="42278760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2939</Words>
  <Application>Microsoft Office PowerPoint</Application>
  <PresentationFormat>Panorámica</PresentationFormat>
  <Paragraphs>176</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Arial</vt:lpstr>
      <vt:lpstr>Calibri</vt:lpstr>
      <vt:lpstr>Calibri Light</vt:lpstr>
      <vt:lpstr>Monserrat</vt:lpstr>
      <vt:lpstr>Monserrat </vt:lpstr>
      <vt:lpstr>Monserrat Regular </vt:lpstr>
      <vt:lpstr>Montserrat</vt:lpstr>
      <vt:lpstr>Montserrat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Eugenia Alejandra Cervantes Maldonado</dc:creator>
  <cp:lastModifiedBy>Claudia Eugenia Alejandra Cervantes Maldonado</cp:lastModifiedBy>
  <cp:revision>1</cp:revision>
  <dcterms:created xsi:type="dcterms:W3CDTF">2023-05-08T23:33:32Z</dcterms:created>
  <dcterms:modified xsi:type="dcterms:W3CDTF">2023-05-08T23:43:49Z</dcterms:modified>
</cp:coreProperties>
</file>