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74" r:id="rId2"/>
  </p:sldMasterIdLst>
  <p:notesMasterIdLst>
    <p:notesMasterId r:id="rId26"/>
  </p:notesMasterIdLst>
  <p:handoutMasterIdLst>
    <p:handoutMasterId r:id="rId27"/>
  </p:handoutMasterIdLst>
  <p:sldIdLst>
    <p:sldId id="290" r:id="rId3"/>
    <p:sldId id="260" r:id="rId4"/>
    <p:sldId id="268" r:id="rId5"/>
    <p:sldId id="262" r:id="rId6"/>
    <p:sldId id="265" r:id="rId7"/>
    <p:sldId id="263" r:id="rId8"/>
    <p:sldId id="273" r:id="rId9"/>
    <p:sldId id="266" r:id="rId10"/>
    <p:sldId id="274" r:id="rId11"/>
    <p:sldId id="275" r:id="rId12"/>
    <p:sldId id="278" r:id="rId13"/>
    <p:sldId id="277" r:id="rId14"/>
    <p:sldId id="280" r:id="rId15"/>
    <p:sldId id="267" r:id="rId16"/>
    <p:sldId id="281" r:id="rId17"/>
    <p:sldId id="282" r:id="rId18"/>
    <p:sldId id="283" r:id="rId19"/>
    <p:sldId id="284" r:id="rId20"/>
    <p:sldId id="264" r:id="rId21"/>
    <p:sldId id="285" r:id="rId22"/>
    <p:sldId id="287" r:id="rId23"/>
    <p:sldId id="286" r:id="rId24"/>
    <p:sldId id="289" r:id="rId25"/>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Montserrat" panose="00000500000000000000" pitchFamily="2" charset="0"/>
      <p:regular r:id="rId32"/>
      <p:bold r:id="rId33"/>
      <p:italic r:id="rId34"/>
      <p:boldItalic r:id="rId35"/>
    </p:embeddedFont>
    <p:embeddedFont>
      <p:font typeface="Montserrat Medium" panose="00000600000000000000" pitchFamily="2" charset="0"/>
      <p:regular r:id="rId36"/>
      <p:italic r:id="rId37"/>
    </p:embeddedFont>
    <p:embeddedFont>
      <p:font typeface="Montserrat SemiBold" panose="00000700000000000000" pitchFamily="2" charset="0"/>
      <p:regular r:id="rId38"/>
      <p:bold r:id="rId39"/>
      <p:italic r:id="rId40"/>
      <p:boldItalic r:id="rId41"/>
    </p:embeddedFont>
  </p:embeddedFontLst>
  <p:defaultText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152E"/>
    <a:srgbClr val="BC945A"/>
    <a:srgbClr val="DEC9A2"/>
    <a:srgbClr val="245C4F"/>
    <a:srgbClr val="A42145"/>
    <a:srgbClr val="404040"/>
    <a:srgbClr val="691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EE4349-7538-19B5-C3D2-EB075427C4C0}" v="744" dt="2023-01-16T23:46:04.128"/>
    <p1510:client id="{43BF8A69-7F07-C72C-A3C6-B5AA51C7EB7F}" v="135" dt="2023-01-02T16:08:31.230"/>
    <p1510:client id="{5B60C65C-FAFD-E336-EF42-8AD111E378FA}" v="1" dt="2023-01-02T17:57:10.381"/>
    <p1510:client id="{62E49300-F00C-1888-66FE-F6F4116B7F7A}" v="80" dt="2023-01-12T20:50:59.415"/>
    <p1510:client id="{685713F9-7268-554D-8E22-401E0A560766}" v="69" dt="2021-12-28T23:03:42.500"/>
    <p1510:client id="{713854D2-7FC9-F21B-02E4-5C4BEA98B76E}" v="286" dt="2023-01-20T23:39:27.375"/>
    <p1510:client id="{71B4BAFC-FA98-B74F-0415-4AA2C5FB23EA}" v="19" dt="2023-01-17T21:02:56.237"/>
    <p1510:client id="{741C1E36-0907-856C-9272-311DADBFB28E}" v="35" dt="2023-01-18T21:31:16.954"/>
    <p1510:client id="{9473D796-8CAE-5BBD-3800-CB854E2AF58B}" v="283" dt="2023-01-18T21:18:41.097"/>
    <p1510:client id="{EAFDDE74-E869-1BB5-C8C2-76DFDBDF4050}" v="99" dt="2023-01-13T23:48:27.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0"/>
    <p:restoredTop sz="86395"/>
  </p:normalViewPr>
  <p:slideViewPr>
    <p:cSldViewPr snapToGrid="0" snapToObjects="1">
      <p:cViewPr varScale="1">
        <p:scale>
          <a:sx n="71" d="100"/>
          <a:sy n="71" d="100"/>
        </p:scale>
        <p:origin x="1277"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3" d="100"/>
          <a:sy n="93" d="100"/>
        </p:scale>
        <p:origin x="2576" y="21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9.xml"/><Relationship Id="rId34" Type="http://schemas.openxmlformats.org/officeDocument/2006/relationships/font" Target="fonts/font7.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6.fntdata"/><Relationship Id="rId38" Type="http://schemas.openxmlformats.org/officeDocument/2006/relationships/font" Target="fonts/font11.fntdata"/><Relationship Id="rId46"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font" Target="fonts/font1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927D54E-8C2E-5140-8C91-3FEA4A3AB8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F2D13BB7-3677-894F-9A14-A006787831D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95092CE-056A-8E4F-AA38-7AF6D4E38A72}" type="datetimeFigureOut">
              <a:rPr lang="es-MX" smtClean="0"/>
              <a:t>31/01/2023</a:t>
            </a:fld>
            <a:endParaRPr lang="es-MX"/>
          </a:p>
        </p:txBody>
      </p:sp>
      <p:sp>
        <p:nvSpPr>
          <p:cNvPr id="4" name="Marcador de pie de página 3">
            <a:extLst>
              <a:ext uri="{FF2B5EF4-FFF2-40B4-BE49-F238E27FC236}">
                <a16:creationId xmlns:a16="http://schemas.microsoft.com/office/drawing/2014/main" id="{21DC28EA-8CAC-E143-B39A-5889FAF729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68C73B85-DAD0-4144-A9F5-B99516FD338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83F5F3-A0C0-064E-A21B-3D52FC9E23D3}" type="slidenum">
              <a:rPr lang="es-MX" smtClean="0"/>
              <a:t>‹Nº›</a:t>
            </a:fld>
            <a:endParaRPr lang="es-MX"/>
          </a:p>
        </p:txBody>
      </p:sp>
    </p:spTree>
    <p:extLst>
      <p:ext uri="{BB962C8B-B14F-4D97-AF65-F5344CB8AC3E}">
        <p14:creationId xmlns:p14="http://schemas.microsoft.com/office/powerpoint/2010/main" val="249539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0E016B-CAC3-6B4C-90C0-D7AA6A747DA3}" type="datetimeFigureOut">
              <a:rPr lang="es-MX" smtClean="0"/>
              <a:t>31/01/2023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BF3107-FFE8-3645-B89F-777090C37BF5}" type="slidenum">
              <a:rPr lang="es-MX" smtClean="0"/>
              <a:t>‹Nº›</a:t>
            </a:fld>
            <a:endParaRPr lang="es-MX"/>
          </a:p>
        </p:txBody>
      </p:sp>
    </p:spTree>
    <p:extLst>
      <p:ext uri="{BB962C8B-B14F-4D97-AF65-F5344CB8AC3E}">
        <p14:creationId xmlns:p14="http://schemas.microsoft.com/office/powerpoint/2010/main" val="3198904202"/>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19</a:t>
            </a:fld>
            <a:endParaRPr lang="es-MX"/>
          </a:p>
        </p:txBody>
      </p:sp>
    </p:spTree>
    <p:extLst>
      <p:ext uri="{BB962C8B-B14F-4D97-AF65-F5344CB8AC3E}">
        <p14:creationId xmlns:p14="http://schemas.microsoft.com/office/powerpoint/2010/main" val="56249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20</a:t>
            </a:fld>
            <a:endParaRPr lang="es-MX"/>
          </a:p>
        </p:txBody>
      </p:sp>
    </p:spTree>
    <p:extLst>
      <p:ext uri="{BB962C8B-B14F-4D97-AF65-F5344CB8AC3E}">
        <p14:creationId xmlns:p14="http://schemas.microsoft.com/office/powerpoint/2010/main" val="2212348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ABF3107-FFE8-3645-B89F-777090C37BF5}" type="slidenum">
              <a:rPr lang="es-MX" smtClean="0"/>
              <a:t>22</a:t>
            </a:fld>
            <a:endParaRPr lang="es-MX"/>
          </a:p>
        </p:txBody>
      </p:sp>
    </p:spTree>
    <p:extLst>
      <p:ext uri="{BB962C8B-B14F-4D97-AF65-F5344CB8AC3E}">
        <p14:creationId xmlns:p14="http://schemas.microsoft.com/office/powerpoint/2010/main" val="31614798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Diapositiva de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Título 1">
            <a:extLst>
              <a:ext uri="{FF2B5EF4-FFF2-40B4-BE49-F238E27FC236}">
                <a16:creationId xmlns:a16="http://schemas.microsoft.com/office/drawing/2014/main" id="{7609FFF5-262F-BE4B-9727-825EDD3DA84A}"/>
              </a:ext>
            </a:extLst>
          </p:cNvPr>
          <p:cNvSpPr>
            <a:spLocks noGrp="1"/>
          </p:cNvSpPr>
          <p:nvPr>
            <p:ph type="title" hasCustomPrompt="1"/>
          </p:nvPr>
        </p:nvSpPr>
        <p:spPr>
          <a:xfrm>
            <a:off x="363220" y="2013745"/>
            <a:ext cx="11465560" cy="1325563"/>
          </a:xfrm>
          <a:prstGeom prst="rect">
            <a:avLst/>
          </a:prstGeom>
          <a:noFill/>
        </p:spPr>
        <p:txBody>
          <a:bodyPr/>
          <a:lstStyle>
            <a:lvl1pPr algn="ctr">
              <a:defRPr b="0" i="0">
                <a:solidFill>
                  <a:srgbClr val="DEC9A2"/>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8" name="Marcador de contenido 2">
            <a:extLst>
              <a:ext uri="{FF2B5EF4-FFF2-40B4-BE49-F238E27FC236}">
                <a16:creationId xmlns:a16="http://schemas.microsoft.com/office/drawing/2014/main" id="{37BDC73D-88AC-3D46-B0FC-8933DC5B58A9}"/>
              </a:ext>
            </a:extLst>
          </p:cNvPr>
          <p:cNvSpPr>
            <a:spLocks noGrp="1"/>
          </p:cNvSpPr>
          <p:nvPr>
            <p:ph idx="1" hasCustomPrompt="1"/>
          </p:nvPr>
        </p:nvSpPr>
        <p:spPr>
          <a:xfrm>
            <a:off x="363220" y="3518693"/>
            <a:ext cx="11465560" cy="1137921"/>
          </a:xfrm>
          <a:prstGeom prst="rect">
            <a:avLst/>
          </a:prstGeom>
        </p:spPr>
        <p:txBody>
          <a:bodyPr>
            <a:normAutofit/>
          </a:bodyPr>
          <a:lstStyle>
            <a:lvl1pPr marL="0" indent="0" algn="ctr">
              <a:buNone/>
              <a:defRPr sz="2400" b="0" i="0">
                <a:solidFill>
                  <a:schemeClr val="bg1"/>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1916416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D52AFEB7-75D0-BE47-81B9-4E56BC16D87C}"/>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7BF20D03-13BE-A948-A10F-E6525E78D1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266C5EE-81CC-6D43-8FD4-29ED2886213E}"/>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Título 1">
            <a:extLst>
              <a:ext uri="{FF2B5EF4-FFF2-40B4-BE49-F238E27FC236}">
                <a16:creationId xmlns:a16="http://schemas.microsoft.com/office/drawing/2014/main" id="{20920309-05E5-DF4A-9915-FBFC0ED1E34D}"/>
              </a:ext>
            </a:extLst>
          </p:cNvPr>
          <p:cNvSpPr>
            <a:spLocks noGrp="1"/>
          </p:cNvSpPr>
          <p:nvPr>
            <p:ph type="title" hasCustomPrompt="1"/>
          </p:nvPr>
        </p:nvSpPr>
        <p:spPr>
          <a:xfrm>
            <a:off x="831850" y="784707"/>
            <a:ext cx="10521951" cy="1806095"/>
          </a:xfrm>
          <a:prstGeom prst="rect">
            <a:avLst/>
          </a:prstGeom>
        </p:spPr>
        <p:txBody>
          <a:bodyPr anchor="b">
            <a:normAutofit/>
          </a:bodyPr>
          <a:lstStyle>
            <a:lvl1pPr algn="ctr">
              <a:defRPr sz="4400" b="1" i="0">
                <a:solidFill>
                  <a:srgbClr val="6E152E"/>
                </a:solidFill>
                <a:latin typeface="Montserrat SemiBold" pitchFamily="2" charset="77"/>
              </a:defRPr>
            </a:lvl1pPr>
          </a:lstStyle>
          <a:p>
            <a:r>
              <a:rPr lang="es-ES" dirty="0"/>
              <a:t>HAGA CLIC PARA MODIFICAR EL ESTILO DE TÍTULO DEL PATRÓN</a:t>
            </a:r>
            <a:endParaRPr lang="es-MX" dirty="0"/>
          </a:p>
        </p:txBody>
      </p:sp>
      <p:sp>
        <p:nvSpPr>
          <p:cNvPr id="8" name="Marcador de texto 2">
            <a:extLst>
              <a:ext uri="{FF2B5EF4-FFF2-40B4-BE49-F238E27FC236}">
                <a16:creationId xmlns:a16="http://schemas.microsoft.com/office/drawing/2014/main" id="{0B691BD6-0D46-9E42-AE79-4D36150659CF}"/>
              </a:ext>
            </a:extLst>
          </p:cNvPr>
          <p:cNvSpPr>
            <a:spLocks noGrp="1"/>
          </p:cNvSpPr>
          <p:nvPr>
            <p:ph type="body" idx="1"/>
          </p:nvPr>
        </p:nvSpPr>
        <p:spPr>
          <a:xfrm>
            <a:off x="831851" y="2956561"/>
            <a:ext cx="10515600" cy="2208059"/>
          </a:xfrm>
          <a:prstGeom prst="rect">
            <a:avLst/>
          </a:prstGeom>
        </p:spPr>
        <p:txBody>
          <a:bodyPr/>
          <a:lstStyle>
            <a:lvl1pPr marL="0" indent="0">
              <a:buNone/>
              <a:defRPr sz="2400" b="0" i="0">
                <a:solidFill>
                  <a:schemeClr val="tx1">
                    <a:tint val="75000"/>
                  </a:schemeClr>
                </a:solidFill>
                <a:latin typeface="Montserrat" pitchFamily="2"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s-ES" dirty="0"/>
              <a:t>Editar los estilos de texto del patrón
Segundo nivel
Tercer nivel
Cuarto nivel
Quinto nivel</a:t>
            </a:r>
            <a:endParaRPr lang="es-MX" dirty="0"/>
          </a:p>
        </p:txBody>
      </p:sp>
    </p:spTree>
    <p:extLst>
      <p:ext uri="{BB962C8B-B14F-4D97-AF65-F5344CB8AC3E}">
        <p14:creationId xmlns:p14="http://schemas.microsoft.com/office/powerpoint/2010/main" val="344248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6B79C-27DF-DA46-9B64-4E0256DA97D5}"/>
              </a:ext>
            </a:extLst>
          </p:cNvPr>
          <p:cNvSpPr>
            <a:spLocks noGrp="1"/>
          </p:cNvSpPr>
          <p:nvPr>
            <p:ph type="title"/>
          </p:nvPr>
        </p:nvSpPr>
        <p:spPr>
          <a:xfrm>
            <a:off x="839790" y="829783"/>
            <a:ext cx="5378130" cy="989648"/>
          </a:xfrm>
          <a:prstGeom prst="rect">
            <a:avLst/>
          </a:prstGeom>
        </p:spPr>
        <p:txBody>
          <a:bodyPr>
            <a:noAutofit/>
          </a:bodyPr>
          <a:lstStyle>
            <a:lvl1pPr>
              <a:defRPr sz="3200" b="1" i="0" cap="all" baseline="0">
                <a:solidFill>
                  <a:srgbClr val="6E152E"/>
                </a:solidFill>
                <a:latin typeface="Montserrat SemiBold" pitchFamily="2" charset="77"/>
              </a:defRPr>
            </a:lvl1pPr>
          </a:lstStyle>
          <a:p>
            <a:endParaRPr lang="es-MX" dirty="0"/>
          </a:p>
        </p:txBody>
      </p:sp>
      <p:sp>
        <p:nvSpPr>
          <p:cNvPr id="3" name="Marcador de texto 2">
            <a:extLst>
              <a:ext uri="{FF2B5EF4-FFF2-40B4-BE49-F238E27FC236}">
                <a16:creationId xmlns:a16="http://schemas.microsoft.com/office/drawing/2014/main" id="{8BC9834F-FDDC-E444-AA42-F599DEF8AFB7}"/>
              </a:ext>
            </a:extLst>
          </p:cNvPr>
          <p:cNvSpPr>
            <a:spLocks noGrp="1"/>
          </p:cNvSpPr>
          <p:nvPr>
            <p:ph type="body" idx="1"/>
          </p:nvPr>
        </p:nvSpPr>
        <p:spPr>
          <a:xfrm>
            <a:off x="839789" y="2036763"/>
            <a:ext cx="5682932" cy="823912"/>
          </a:xfrm>
          <a:prstGeom prst="rect">
            <a:avLst/>
          </a:prstGeom>
        </p:spPr>
        <p:txBody>
          <a:bodyPr anchor="b">
            <a:noAutofit/>
          </a:bodyPr>
          <a:lstStyle>
            <a:lvl1pPr marL="0" indent="0">
              <a:buNone/>
              <a:defRPr sz="2800" b="0" i="0">
                <a:solidFill>
                  <a:srgbClr val="404040"/>
                </a:solidFill>
                <a:latin typeface="Montserrat Medium"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endParaRPr lang="es-MX" dirty="0"/>
          </a:p>
        </p:txBody>
      </p:sp>
      <p:sp>
        <p:nvSpPr>
          <p:cNvPr id="4" name="Marcador de contenido 3">
            <a:extLst>
              <a:ext uri="{FF2B5EF4-FFF2-40B4-BE49-F238E27FC236}">
                <a16:creationId xmlns:a16="http://schemas.microsoft.com/office/drawing/2014/main" id="{E804EBD2-6E8F-DD4D-A7F0-B009AC0DF707}"/>
              </a:ext>
            </a:extLst>
          </p:cNvPr>
          <p:cNvSpPr>
            <a:spLocks noGrp="1"/>
          </p:cNvSpPr>
          <p:nvPr>
            <p:ph sz="half" idx="2"/>
          </p:nvPr>
        </p:nvSpPr>
        <p:spPr>
          <a:xfrm>
            <a:off x="839789" y="3072445"/>
            <a:ext cx="5682932" cy="2625727"/>
          </a:xfrm>
          <a:prstGeom prst="rect">
            <a:avLst/>
          </a:prstGeom>
        </p:spPr>
        <p:txBody>
          <a:bodyPr>
            <a:normAutofit/>
          </a:bodyPr>
          <a:lstStyle>
            <a:lvl1pPr>
              <a:defRPr sz="2400" b="0" i="0">
                <a:solidFill>
                  <a:srgbClr val="404040"/>
                </a:solidFill>
                <a:latin typeface="Montserrat Medium" pitchFamily="2" charset="77"/>
              </a:defRPr>
            </a:lvl1pPr>
          </a:lstStyle>
          <a:p>
            <a:r>
              <a:rPr lang="es-ES" dirty="0"/>
              <a:t>Editar los estilos de texto del patrón
Segundo nivel
Tercer nivel
Cuarto nivel
Quinto nivel</a:t>
            </a:r>
            <a:endParaRPr lang="es-MX" dirty="0"/>
          </a:p>
        </p:txBody>
      </p:sp>
      <p:sp>
        <p:nvSpPr>
          <p:cNvPr id="5" name="Marcador de texto 4">
            <a:extLst>
              <a:ext uri="{FF2B5EF4-FFF2-40B4-BE49-F238E27FC236}">
                <a16:creationId xmlns:a16="http://schemas.microsoft.com/office/drawing/2014/main" id="{0476336B-7889-A545-8051-B71747F39B6D}"/>
              </a:ext>
            </a:extLst>
          </p:cNvPr>
          <p:cNvSpPr>
            <a:spLocks noGrp="1"/>
          </p:cNvSpPr>
          <p:nvPr>
            <p:ph type="body" sz="quarter" idx="3"/>
          </p:nvPr>
        </p:nvSpPr>
        <p:spPr>
          <a:xfrm>
            <a:off x="7807960" y="2051684"/>
            <a:ext cx="3967480" cy="823912"/>
          </a:xfrm>
          <a:prstGeom prst="rect">
            <a:avLst/>
          </a:prstGeom>
        </p:spPr>
        <p:txBody>
          <a:bodyPr anchor="b">
            <a:noAutofit/>
          </a:bodyPr>
          <a:lstStyle>
            <a:lvl1pPr marL="0" indent="0">
              <a:buNone/>
              <a:defRPr sz="2800" b="0" i="0">
                <a:latin typeface="Montserrat Medium"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endParaRPr lang="es-MX" dirty="0"/>
          </a:p>
        </p:txBody>
      </p:sp>
      <p:sp>
        <p:nvSpPr>
          <p:cNvPr id="6" name="Marcador de contenido 5">
            <a:extLst>
              <a:ext uri="{FF2B5EF4-FFF2-40B4-BE49-F238E27FC236}">
                <a16:creationId xmlns:a16="http://schemas.microsoft.com/office/drawing/2014/main" id="{975D9E89-2F81-8E4E-8F00-6E2A93AE2FB2}"/>
              </a:ext>
            </a:extLst>
          </p:cNvPr>
          <p:cNvSpPr>
            <a:spLocks noGrp="1"/>
          </p:cNvSpPr>
          <p:nvPr>
            <p:ph sz="quarter" idx="4"/>
          </p:nvPr>
        </p:nvSpPr>
        <p:spPr>
          <a:xfrm>
            <a:off x="7807960" y="3072445"/>
            <a:ext cx="3967480" cy="2625727"/>
          </a:xfrm>
          <a:prstGeom prst="rect">
            <a:avLst/>
          </a:prstGeom>
        </p:spPr>
        <p:txBody>
          <a:bodyPr>
            <a:normAutofit/>
          </a:bodyPr>
          <a:lstStyle>
            <a:lvl1pPr>
              <a:defRPr sz="2400" b="0" i="0">
                <a:latin typeface="Montserrat Medium" pitchFamily="2" charset="77"/>
              </a:defRPr>
            </a:lvl1pPr>
          </a:lstStyle>
          <a:p>
            <a:r>
              <a:rPr lang="es-ES" dirty="0"/>
              <a:t>Editar los estilos de texto del patrón
Segundo nivel
Tercer nivel
Cuarto nivel
Quinto nivel</a:t>
            </a:r>
            <a:endParaRPr lang="es-MX" dirty="0"/>
          </a:p>
        </p:txBody>
      </p:sp>
      <p:sp>
        <p:nvSpPr>
          <p:cNvPr id="7" name="Marcador de fecha 6">
            <a:extLst>
              <a:ext uri="{FF2B5EF4-FFF2-40B4-BE49-F238E27FC236}">
                <a16:creationId xmlns:a16="http://schemas.microsoft.com/office/drawing/2014/main" id="{B5A9B9FE-8B4D-2C49-9079-B4D8CA369EB3}"/>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8" name="Marcador de pie de página 7">
            <a:extLst>
              <a:ext uri="{FF2B5EF4-FFF2-40B4-BE49-F238E27FC236}">
                <a16:creationId xmlns:a16="http://schemas.microsoft.com/office/drawing/2014/main" id="{8BB4BDA2-120C-E14E-8684-F8383129C81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18733FD-8434-2949-8A2A-43A2A44FCB2F}"/>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1610021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2BA57C4-7E93-7040-8A57-4BA7102B5448}"/>
              </a:ext>
            </a:extLst>
          </p:cNvPr>
          <p:cNvSpPr>
            <a:spLocks noGrp="1"/>
          </p:cNvSpPr>
          <p:nvPr>
            <p:ph sz="half" idx="1"/>
          </p:nvPr>
        </p:nvSpPr>
        <p:spPr>
          <a:xfrm>
            <a:off x="369653" y="2164080"/>
            <a:ext cx="4008847" cy="4012883"/>
          </a:xfrm>
          <a:prstGeom prst="rect">
            <a:avLst/>
          </a:prstGeo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4" name="Marcador de contenido 3">
            <a:extLst>
              <a:ext uri="{FF2B5EF4-FFF2-40B4-BE49-F238E27FC236}">
                <a16:creationId xmlns:a16="http://schemas.microsoft.com/office/drawing/2014/main" id="{B58E4C7A-699F-8B48-881A-B5DA4F7729DB}"/>
              </a:ext>
            </a:extLst>
          </p:cNvPr>
          <p:cNvSpPr>
            <a:spLocks noGrp="1"/>
          </p:cNvSpPr>
          <p:nvPr>
            <p:ph sz="half" idx="2"/>
          </p:nvPr>
        </p:nvSpPr>
        <p:spPr>
          <a:xfrm>
            <a:off x="4996544" y="2164080"/>
            <a:ext cx="6357257" cy="4012883"/>
          </a:xfrm>
          <a:prstGeom prst="rect">
            <a:avLst/>
          </a:prstGeo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5" name="Marcador de fecha 4">
            <a:extLst>
              <a:ext uri="{FF2B5EF4-FFF2-40B4-BE49-F238E27FC236}">
                <a16:creationId xmlns:a16="http://schemas.microsoft.com/office/drawing/2014/main" id="{7643D9A1-AF1A-5C49-9963-CA564481E9D2}"/>
              </a:ext>
            </a:extLst>
          </p:cNvPr>
          <p:cNvSpPr>
            <a:spLocks noGrp="1"/>
          </p:cNvSpPr>
          <p:nvPr>
            <p:ph type="dt" sz="half" idx="10"/>
          </p:nvPr>
        </p:nvSpPr>
        <p:spPr/>
        <p:txBody>
          <a:bodyPr/>
          <a:lstStyle>
            <a:lvl1pPr>
              <a:defRPr b="0" i="0">
                <a:latin typeface="Montserrat" pitchFamily="2" charset="77"/>
              </a:defRPr>
            </a:lvl1pPr>
          </a:lstStyle>
          <a:p>
            <a:fld id="{62B8DF0E-90BF-EC4E-8934-156187A1162F}" type="datetimeFigureOut">
              <a:rPr lang="es-MX" smtClean="0"/>
              <a:pPr/>
              <a:t>31/01/2023</a:t>
            </a:fld>
            <a:endParaRPr lang="es-MX"/>
          </a:p>
        </p:txBody>
      </p:sp>
      <p:sp>
        <p:nvSpPr>
          <p:cNvPr id="6" name="Marcador de pie de página 5">
            <a:extLst>
              <a:ext uri="{FF2B5EF4-FFF2-40B4-BE49-F238E27FC236}">
                <a16:creationId xmlns:a16="http://schemas.microsoft.com/office/drawing/2014/main" id="{189B1503-FEA8-AE42-A3F9-8B406AE3D36C}"/>
              </a:ext>
            </a:extLst>
          </p:cNvPr>
          <p:cNvSpPr>
            <a:spLocks noGrp="1"/>
          </p:cNvSpPr>
          <p:nvPr>
            <p:ph type="ftr" sz="quarter" idx="11"/>
          </p:nvPr>
        </p:nvSpPr>
        <p:spPr/>
        <p:txBody>
          <a:bodyPr/>
          <a:lstStyle>
            <a:lvl1pPr>
              <a:defRPr b="0" i="0">
                <a:latin typeface="Montserrat" pitchFamily="2" charset="77"/>
              </a:defRPr>
            </a:lvl1pPr>
          </a:lstStyle>
          <a:p>
            <a:endParaRPr lang="es-MX"/>
          </a:p>
        </p:txBody>
      </p:sp>
      <p:sp>
        <p:nvSpPr>
          <p:cNvPr id="7" name="Marcador de número de diapositiva 6">
            <a:extLst>
              <a:ext uri="{FF2B5EF4-FFF2-40B4-BE49-F238E27FC236}">
                <a16:creationId xmlns:a16="http://schemas.microsoft.com/office/drawing/2014/main" id="{B091CCD4-9468-2640-A697-0BC433441331}"/>
              </a:ext>
            </a:extLst>
          </p:cNvPr>
          <p:cNvSpPr>
            <a:spLocks noGrp="1"/>
          </p:cNvSpPr>
          <p:nvPr>
            <p:ph type="sldNum" sz="quarter" idx="12"/>
          </p:nvPr>
        </p:nvSpPr>
        <p:spPr/>
        <p:txBody>
          <a:bodyPr/>
          <a:lstStyle>
            <a:lvl1pPr>
              <a:defRPr b="0" i="0">
                <a:latin typeface="Montserrat" pitchFamily="2" charset="77"/>
              </a:defRPr>
            </a:lvl1pPr>
          </a:lstStyle>
          <a:p>
            <a:fld id="{C119739B-ACC7-1A4E-906B-A9546BA1AB75}" type="slidenum">
              <a:rPr lang="es-MX" smtClean="0"/>
              <a:pPr/>
              <a:t>‹Nº›</a:t>
            </a:fld>
            <a:endParaRPr lang="es-MX"/>
          </a:p>
        </p:txBody>
      </p:sp>
      <p:sp>
        <p:nvSpPr>
          <p:cNvPr id="12" name="Título 1">
            <a:extLst>
              <a:ext uri="{FF2B5EF4-FFF2-40B4-BE49-F238E27FC236}">
                <a16:creationId xmlns:a16="http://schemas.microsoft.com/office/drawing/2014/main" id="{29FCE891-2873-1849-A37C-A2CF6D30A712}"/>
              </a:ext>
            </a:extLst>
          </p:cNvPr>
          <p:cNvSpPr txBox="1">
            <a:spLocks/>
          </p:cNvSpPr>
          <p:nvPr userDrawn="1"/>
        </p:nvSpPr>
        <p:spPr>
          <a:xfrm>
            <a:off x="838200" y="1669777"/>
            <a:ext cx="10515600" cy="13255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400" b="0" i="0" kern="1200">
                <a:solidFill>
                  <a:srgbClr val="A42145"/>
                </a:solidFill>
                <a:latin typeface="Montserrat SemiBold" panose="00000700000000000000" pitchFamily="2" charset="0"/>
                <a:ea typeface="+mj-ea"/>
                <a:cs typeface="+mj-cs"/>
              </a:defRPr>
            </a:lvl1pPr>
          </a:lstStyle>
          <a:p>
            <a:endParaRPr lang="es-MX" sz="4400" dirty="0"/>
          </a:p>
        </p:txBody>
      </p:sp>
      <p:sp>
        <p:nvSpPr>
          <p:cNvPr id="16" name="Text Placeholder 15"/>
          <p:cNvSpPr>
            <a:spLocks noGrp="1"/>
          </p:cNvSpPr>
          <p:nvPr>
            <p:ph type="body" sz="quarter" idx="13" hasCustomPrompt="1"/>
          </p:nvPr>
        </p:nvSpPr>
        <p:spPr>
          <a:xfrm>
            <a:off x="370114" y="366714"/>
            <a:ext cx="4008847" cy="1303337"/>
          </a:xfrm>
          <a:prstGeom prst="rect">
            <a:avLst/>
          </a:prstGeom>
        </p:spPr>
        <p:txBody>
          <a:bodyPr>
            <a:normAutofit/>
          </a:bodyPr>
          <a:lstStyle>
            <a:lvl1pPr marL="0" indent="0">
              <a:buNone/>
              <a:defRPr sz="3200">
                <a:solidFill>
                  <a:srgbClr val="6E152E"/>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2783656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7" y="3148034"/>
            <a:ext cx="10126721" cy="561931"/>
          </a:xfrm>
          <a:prstGeom prst="rect">
            <a:avLst/>
          </a:prstGeom>
        </p:spPr>
        <p:txBody>
          <a:bodyPr>
            <a:normAutofit/>
          </a:bodyPr>
          <a:lstStyle>
            <a:lvl1pPr marL="0" indent="0" algn="ctr">
              <a:buNone/>
              <a:defRPr sz="4000">
                <a:solidFill>
                  <a:srgbClr val="6E152E"/>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3105193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ido con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7" y="3148034"/>
            <a:ext cx="10126721" cy="561931"/>
          </a:xfrm>
          <a:prstGeom prst="rect">
            <a:avLst/>
          </a:prstGeom>
        </p:spPr>
        <p:txBody>
          <a:bodyPr>
            <a:normAutofit/>
          </a:bodyPr>
          <a:lstStyle>
            <a:lvl1pPr marL="0" indent="0" algn="ctr">
              <a:buNone/>
              <a:defRPr sz="4000">
                <a:solidFill>
                  <a:srgbClr val="DEC9A2"/>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3033497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Diapositiva de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Título 1">
            <a:extLst>
              <a:ext uri="{FF2B5EF4-FFF2-40B4-BE49-F238E27FC236}">
                <a16:creationId xmlns:a16="http://schemas.microsoft.com/office/drawing/2014/main" id="{7609FFF5-262F-BE4B-9727-825EDD3DA84A}"/>
              </a:ext>
            </a:extLst>
          </p:cNvPr>
          <p:cNvSpPr>
            <a:spLocks noGrp="1"/>
          </p:cNvSpPr>
          <p:nvPr>
            <p:ph type="title" hasCustomPrompt="1"/>
          </p:nvPr>
        </p:nvSpPr>
        <p:spPr>
          <a:xfrm>
            <a:off x="363220" y="2013745"/>
            <a:ext cx="11465560" cy="1325563"/>
          </a:xfrm>
          <a:prstGeom prst="rect">
            <a:avLst/>
          </a:prstGeom>
          <a:noFill/>
        </p:spPr>
        <p:txBody>
          <a:bodyPr/>
          <a:lstStyle>
            <a:lvl1pPr algn="ctr">
              <a:defRPr b="0" i="0">
                <a:solidFill>
                  <a:srgbClr val="DEC9A2"/>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8" name="Marcador de contenido 2">
            <a:extLst>
              <a:ext uri="{FF2B5EF4-FFF2-40B4-BE49-F238E27FC236}">
                <a16:creationId xmlns:a16="http://schemas.microsoft.com/office/drawing/2014/main" id="{37BDC73D-88AC-3D46-B0FC-8933DC5B58A9}"/>
              </a:ext>
            </a:extLst>
          </p:cNvPr>
          <p:cNvSpPr>
            <a:spLocks noGrp="1"/>
          </p:cNvSpPr>
          <p:nvPr>
            <p:ph idx="1" hasCustomPrompt="1"/>
          </p:nvPr>
        </p:nvSpPr>
        <p:spPr>
          <a:xfrm>
            <a:off x="363220" y="3518693"/>
            <a:ext cx="11465560" cy="1137921"/>
          </a:xfrm>
          <a:prstGeom prst="rect">
            <a:avLst/>
          </a:prstGeom>
        </p:spPr>
        <p:txBody>
          <a:bodyPr>
            <a:normAutofit/>
          </a:bodyPr>
          <a:lstStyle>
            <a:lvl1pPr marL="0" indent="0" algn="ctr">
              <a:buNone/>
              <a:defRPr sz="2400" b="0" i="0">
                <a:solidFill>
                  <a:schemeClr val="bg1"/>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1916416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12" name="Título 1">
            <a:extLst>
              <a:ext uri="{FF2B5EF4-FFF2-40B4-BE49-F238E27FC236}">
                <a16:creationId xmlns:a16="http://schemas.microsoft.com/office/drawing/2014/main" id="{D23CAB6B-7A5A-6B4E-A033-229957EF0369}"/>
              </a:ext>
            </a:extLst>
          </p:cNvPr>
          <p:cNvSpPr>
            <a:spLocks noGrp="1"/>
          </p:cNvSpPr>
          <p:nvPr>
            <p:ph type="title" hasCustomPrompt="1"/>
          </p:nvPr>
        </p:nvSpPr>
        <p:spPr>
          <a:xfrm>
            <a:off x="363220" y="1964531"/>
            <a:ext cx="11465560" cy="1325563"/>
          </a:xfrm>
          <a:prstGeom prst="rect">
            <a:avLst/>
          </a:prstGeom>
          <a:noFill/>
        </p:spPr>
        <p:txBody>
          <a:bodyPr/>
          <a:lstStyle>
            <a:lvl1pPr algn="ctr">
              <a:defRPr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13" name="Marcador de contenido 2">
            <a:extLst>
              <a:ext uri="{FF2B5EF4-FFF2-40B4-BE49-F238E27FC236}">
                <a16:creationId xmlns:a16="http://schemas.microsoft.com/office/drawing/2014/main" id="{C92E3075-A055-6542-91AB-F62814FD3EF7}"/>
              </a:ext>
            </a:extLst>
          </p:cNvPr>
          <p:cNvSpPr>
            <a:spLocks noGrp="1"/>
          </p:cNvSpPr>
          <p:nvPr>
            <p:ph idx="1" hasCustomPrompt="1"/>
          </p:nvPr>
        </p:nvSpPr>
        <p:spPr>
          <a:xfrm>
            <a:off x="363220" y="3429001"/>
            <a:ext cx="11465560" cy="1137921"/>
          </a:xfrm>
          <a:prstGeom prst="rect">
            <a:avLst/>
          </a:prstGeom>
        </p:spPr>
        <p:txBody>
          <a:bodyPr>
            <a:normAutofit/>
          </a:bodyPr>
          <a:lstStyle>
            <a:lvl1pPr marL="0" indent="0" algn="ctr">
              <a:buNone/>
              <a:defRPr sz="2400" b="0" i="0">
                <a:solidFill>
                  <a:srgbClr val="BC945A"/>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2877643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Encabezado de secció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5496560" y="996581"/>
            <a:ext cx="5720080" cy="2852737"/>
          </a:xfrm>
          <a:prstGeom prst="rect">
            <a:avLst/>
          </a:prstGeom>
        </p:spPr>
        <p:txBody>
          <a:bodyPr anchor="b">
            <a:noAutofit/>
          </a:bodyPr>
          <a:lstStyle>
            <a:lvl1pPr>
              <a:defRPr sz="4400" b="1" i="0">
                <a:solidFill>
                  <a:srgbClr val="6E152E"/>
                </a:solidFill>
                <a:latin typeface="Montserrat SemiBold" pitchFamily="2" charset="77"/>
              </a:defRPr>
            </a:lvl1pPr>
          </a:lstStyle>
          <a:p>
            <a:r>
              <a:rPr lang="es-ES" dirty="0"/>
              <a:t>HAGA CLIC PARA MODIFICAR EL ESTILO DE TÍTULO DEL PATRÓN</a:t>
            </a:r>
            <a:endParaRPr lang="es-MX" dirty="0"/>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1"/>
            <a:ext cx="2743200" cy="365125"/>
          </a:xfrm>
        </p:spPr>
        <p:txBody>
          <a:bodyPr/>
          <a:lstStyle/>
          <a:p>
            <a:fld id="{62B8DF0E-90BF-EC4E-8934-156187A1162F}" type="datetimeFigureOut">
              <a:rPr lang="es-MX" smtClean="0"/>
              <a:t>31/01/2023</a:t>
            </a:fld>
            <a:endParaRPr lang="es-MX"/>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0" y="6356351"/>
            <a:ext cx="4114800" cy="365125"/>
          </a:xfrm>
        </p:spPr>
        <p:txBody>
          <a:bodyPr/>
          <a:lstStyle/>
          <a:p>
            <a:endParaRPr lang="es-MX"/>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1"/>
            <a:ext cx="2743200" cy="365125"/>
          </a:xfrm>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40389748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Diseño personaliza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D4A1ADC4-8F9E-7348-816F-C00C9B82A7D0}"/>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4" name="Marcador de pie de página 3">
            <a:extLst>
              <a:ext uri="{FF2B5EF4-FFF2-40B4-BE49-F238E27FC236}">
                <a16:creationId xmlns:a16="http://schemas.microsoft.com/office/drawing/2014/main" id="{8CB84907-060D-AF46-94EB-77E9E6992FD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BBA9FE25-529C-C643-8C50-F8F91B5ABAA5}"/>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6" name="Título 1">
            <a:extLst>
              <a:ext uri="{FF2B5EF4-FFF2-40B4-BE49-F238E27FC236}">
                <a16:creationId xmlns:a16="http://schemas.microsoft.com/office/drawing/2014/main" id="{4F2DB6AC-9A7C-414E-AFE4-4F5933719B80}"/>
              </a:ext>
            </a:extLst>
          </p:cNvPr>
          <p:cNvSpPr>
            <a:spLocks noGrp="1"/>
          </p:cNvSpPr>
          <p:nvPr>
            <p:ph type="title" hasCustomPrompt="1"/>
          </p:nvPr>
        </p:nvSpPr>
        <p:spPr>
          <a:xfrm>
            <a:off x="381000" y="562928"/>
            <a:ext cx="11424920" cy="1060859"/>
          </a:xfrm>
          <a:prstGeom prst="rect">
            <a:avLst/>
          </a:prstGeom>
          <a:noFill/>
        </p:spPr>
        <p:txBody>
          <a:bodyPr/>
          <a:lstStyle>
            <a:lvl1pPr algn="l">
              <a:defRPr sz="4000"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7" name="Marcador de contenido 2">
            <a:extLst>
              <a:ext uri="{FF2B5EF4-FFF2-40B4-BE49-F238E27FC236}">
                <a16:creationId xmlns:a16="http://schemas.microsoft.com/office/drawing/2014/main" id="{2DC9B4D7-BCB7-EC4E-BF24-EDB3A3819008}"/>
              </a:ext>
            </a:extLst>
          </p:cNvPr>
          <p:cNvSpPr>
            <a:spLocks noGrp="1"/>
          </p:cNvSpPr>
          <p:nvPr>
            <p:ph idx="1" hasCustomPrompt="1"/>
          </p:nvPr>
        </p:nvSpPr>
        <p:spPr>
          <a:xfrm>
            <a:off x="381002" y="1865811"/>
            <a:ext cx="5532119"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8" name="Marcador de contenido 2">
            <a:extLst>
              <a:ext uri="{FF2B5EF4-FFF2-40B4-BE49-F238E27FC236}">
                <a16:creationId xmlns:a16="http://schemas.microsoft.com/office/drawing/2014/main" id="{71A72765-293D-3444-BD4D-E3F78760BD64}"/>
              </a:ext>
            </a:extLst>
          </p:cNvPr>
          <p:cNvSpPr>
            <a:spLocks noGrp="1"/>
          </p:cNvSpPr>
          <p:nvPr>
            <p:ph idx="13" hasCustomPrompt="1"/>
          </p:nvPr>
        </p:nvSpPr>
        <p:spPr>
          <a:xfrm>
            <a:off x="6233160" y="1865811"/>
            <a:ext cx="5572760"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578447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381000" y="562928"/>
            <a:ext cx="11424920" cy="1325563"/>
          </a:xfrm>
          <a:prstGeom prst="rect">
            <a:avLst/>
          </a:prstGeom>
          <a:noFill/>
        </p:spPr>
        <p:txBody>
          <a:bodyPr/>
          <a:lstStyle>
            <a:lvl1pPr algn="l">
              <a:defRPr sz="4000"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381002" y="2072640"/>
            <a:ext cx="5532119"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Marcador de contenido 2">
            <a:extLst>
              <a:ext uri="{FF2B5EF4-FFF2-40B4-BE49-F238E27FC236}">
                <a16:creationId xmlns:a16="http://schemas.microsoft.com/office/drawing/2014/main" id="{34669C8D-E6AE-DD4A-AC37-D27A5118864B}"/>
              </a:ext>
            </a:extLst>
          </p:cNvPr>
          <p:cNvSpPr>
            <a:spLocks noGrp="1"/>
          </p:cNvSpPr>
          <p:nvPr>
            <p:ph idx="13" hasCustomPrompt="1"/>
          </p:nvPr>
        </p:nvSpPr>
        <p:spPr>
          <a:xfrm>
            <a:off x="6233160" y="2072640"/>
            <a:ext cx="5572760"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2674647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87955F23-1D39-834E-A409-9AC17BD76844}"/>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BC415F7B-CE6E-6D4A-B5AB-BDDDCD956C2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AEF8AF7-5DF2-EB49-AC54-6BEB41FC7F07}"/>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12" name="Título 1">
            <a:extLst>
              <a:ext uri="{FF2B5EF4-FFF2-40B4-BE49-F238E27FC236}">
                <a16:creationId xmlns:a16="http://schemas.microsoft.com/office/drawing/2014/main" id="{D23CAB6B-7A5A-6B4E-A033-229957EF0369}"/>
              </a:ext>
            </a:extLst>
          </p:cNvPr>
          <p:cNvSpPr>
            <a:spLocks noGrp="1"/>
          </p:cNvSpPr>
          <p:nvPr>
            <p:ph type="title" hasCustomPrompt="1"/>
          </p:nvPr>
        </p:nvSpPr>
        <p:spPr>
          <a:xfrm>
            <a:off x="363220" y="1964531"/>
            <a:ext cx="11465560" cy="1325563"/>
          </a:xfrm>
          <a:prstGeom prst="rect">
            <a:avLst/>
          </a:prstGeom>
          <a:noFill/>
        </p:spPr>
        <p:txBody>
          <a:bodyPr/>
          <a:lstStyle>
            <a:lvl1pPr algn="ctr">
              <a:defRPr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13" name="Marcador de contenido 2">
            <a:extLst>
              <a:ext uri="{FF2B5EF4-FFF2-40B4-BE49-F238E27FC236}">
                <a16:creationId xmlns:a16="http://schemas.microsoft.com/office/drawing/2014/main" id="{C92E3075-A055-6542-91AB-F62814FD3EF7}"/>
              </a:ext>
            </a:extLst>
          </p:cNvPr>
          <p:cNvSpPr>
            <a:spLocks noGrp="1"/>
          </p:cNvSpPr>
          <p:nvPr>
            <p:ph idx="1" hasCustomPrompt="1"/>
          </p:nvPr>
        </p:nvSpPr>
        <p:spPr>
          <a:xfrm>
            <a:off x="363220" y="3429001"/>
            <a:ext cx="11465560" cy="1137921"/>
          </a:xfrm>
          <a:prstGeom prst="rect">
            <a:avLst/>
          </a:prstGeom>
        </p:spPr>
        <p:txBody>
          <a:bodyPr>
            <a:normAutofit/>
          </a:bodyPr>
          <a:lstStyle>
            <a:lvl1pPr marL="0" indent="0" algn="ctr">
              <a:buNone/>
              <a:defRPr sz="2400" b="0" i="0">
                <a:solidFill>
                  <a:srgbClr val="BC945A"/>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2877643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4_Título y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398780" y="568860"/>
            <a:ext cx="4155440" cy="1325563"/>
          </a:xfrm>
          <a:prstGeom prst="rect">
            <a:avLst/>
          </a:prstGeom>
          <a:noFill/>
        </p:spPr>
        <p:txBody>
          <a:bodyPr>
            <a:normAutofit/>
          </a:bodyPr>
          <a:lstStyle>
            <a:lvl1pPr algn="l">
              <a:defRPr sz="4000"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5029200" y="1825625"/>
            <a:ext cx="6324600" cy="4351339"/>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4065365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ítulo y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426720" y="555683"/>
            <a:ext cx="4114800" cy="1029144"/>
          </a:xfrm>
          <a:prstGeom prst="rect">
            <a:avLst/>
          </a:prstGeom>
          <a:noFill/>
        </p:spPr>
        <p:txBody>
          <a:bodyPr>
            <a:noAutofit/>
          </a:bodyPr>
          <a:lstStyle>
            <a:lvl1pPr algn="l">
              <a:defRPr sz="4000"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4988560" y="1825625"/>
            <a:ext cx="6365240" cy="4351339"/>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338441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6_Título y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274318" y="578803"/>
            <a:ext cx="4036423" cy="1260475"/>
          </a:xfrm>
          <a:prstGeom prst="rect">
            <a:avLst/>
          </a:prstGeom>
          <a:noFill/>
        </p:spPr>
        <p:txBody>
          <a:bodyPr>
            <a:normAutofit/>
          </a:bodyPr>
          <a:lstStyle>
            <a:lvl1pPr algn="l">
              <a:defRPr sz="3900" b="0" i="0">
                <a:solidFill>
                  <a:srgbClr val="6E152E"/>
                </a:solidFill>
                <a:latin typeface="Montserrat SemiBold" panose="00000700000000000000" pitchFamily="2" charset="0"/>
              </a:defRPr>
            </a:lvl1pPr>
          </a:lstStyle>
          <a:p>
            <a:r>
              <a:rPr lang="es-ES" dirty="0"/>
              <a:t>LOREM IPSUM</a:t>
            </a:r>
            <a:endParaRPr lang="es-MX" dirty="0"/>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4785360" y="1209041"/>
            <a:ext cx="6568440" cy="49679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4380248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Encabezado de secció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831850" y="784707"/>
            <a:ext cx="10521951" cy="1806095"/>
          </a:xfrm>
          <a:prstGeom prst="rect">
            <a:avLst/>
          </a:prstGeom>
        </p:spPr>
        <p:txBody>
          <a:bodyPr anchor="b">
            <a:normAutofit/>
          </a:bodyPr>
          <a:lstStyle>
            <a:lvl1pPr algn="ctr">
              <a:defRPr sz="4400" b="1" i="0">
                <a:solidFill>
                  <a:srgbClr val="6E152E"/>
                </a:solidFill>
                <a:latin typeface="Montserrat SemiBold" pitchFamily="2" charset="77"/>
              </a:defRPr>
            </a:lvl1pPr>
          </a:lstStyle>
          <a:p>
            <a:r>
              <a:rPr lang="es-ES" dirty="0"/>
              <a:t>HAGA CLIC PARA MODIFICAR EL ESTILO DE TÍTULO DEL PATRÓN</a:t>
            </a:r>
            <a:endParaRPr lang="es-MX" dirty="0"/>
          </a:p>
        </p:txBody>
      </p:sp>
      <p:sp>
        <p:nvSpPr>
          <p:cNvPr id="8" name="Marcador de texto 2">
            <a:extLst>
              <a:ext uri="{FF2B5EF4-FFF2-40B4-BE49-F238E27FC236}">
                <a16:creationId xmlns:a16="http://schemas.microsoft.com/office/drawing/2014/main" id="{3A54153E-355E-3C40-B508-5337B24D63B2}"/>
              </a:ext>
            </a:extLst>
          </p:cNvPr>
          <p:cNvSpPr>
            <a:spLocks noGrp="1"/>
          </p:cNvSpPr>
          <p:nvPr>
            <p:ph type="body" idx="1"/>
          </p:nvPr>
        </p:nvSpPr>
        <p:spPr>
          <a:xfrm>
            <a:off x="831851" y="2956561"/>
            <a:ext cx="10515600" cy="2208059"/>
          </a:xfrm>
          <a:prstGeom prst="rect">
            <a:avLst/>
          </a:prstGeom>
        </p:spPr>
        <p:txBody>
          <a:bodyPr/>
          <a:lstStyle>
            <a:lvl1pPr marL="0" indent="0">
              <a:buNone/>
              <a:defRPr sz="2400" b="0" i="0">
                <a:solidFill>
                  <a:schemeClr val="tx1">
                    <a:tint val="75000"/>
                  </a:schemeClr>
                </a:solidFill>
                <a:latin typeface="Montserrat" pitchFamily="2"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s-ES" dirty="0"/>
              <a:t>Editar los estilos de texto del patrón
Segundo nivel
Tercer nivel
Cuarto nivel
Quinto nivel</a:t>
            </a:r>
            <a:endParaRPr lang="es-MX" dirty="0"/>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1"/>
            <a:ext cx="2743200" cy="365125"/>
          </a:xfrm>
        </p:spPr>
        <p:txBody>
          <a:bodyPr/>
          <a:lstStyle/>
          <a:p>
            <a:fld id="{62B8DF0E-90BF-EC4E-8934-156187A1162F}" type="datetimeFigureOut">
              <a:rPr lang="es-MX" smtClean="0"/>
              <a:t>31/01/2023</a:t>
            </a:fld>
            <a:endParaRPr lang="es-MX"/>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0" y="6356351"/>
            <a:ext cx="4114800" cy="365125"/>
          </a:xfrm>
        </p:spPr>
        <p:txBody>
          <a:bodyPr/>
          <a:lstStyle/>
          <a:p>
            <a:endParaRPr lang="es-MX"/>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1"/>
            <a:ext cx="2743200" cy="365125"/>
          </a:xfrm>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7330861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D52AFEB7-75D0-BE47-81B9-4E56BC16D87C}"/>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7BF20D03-13BE-A948-A10F-E6525E78D1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266C5EE-81CC-6D43-8FD4-29ED2886213E}"/>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Título 1">
            <a:extLst>
              <a:ext uri="{FF2B5EF4-FFF2-40B4-BE49-F238E27FC236}">
                <a16:creationId xmlns:a16="http://schemas.microsoft.com/office/drawing/2014/main" id="{20920309-05E5-DF4A-9915-FBFC0ED1E34D}"/>
              </a:ext>
            </a:extLst>
          </p:cNvPr>
          <p:cNvSpPr>
            <a:spLocks noGrp="1"/>
          </p:cNvSpPr>
          <p:nvPr>
            <p:ph type="title" hasCustomPrompt="1"/>
          </p:nvPr>
        </p:nvSpPr>
        <p:spPr>
          <a:xfrm>
            <a:off x="831850" y="784707"/>
            <a:ext cx="10521951" cy="1806095"/>
          </a:xfrm>
          <a:prstGeom prst="rect">
            <a:avLst/>
          </a:prstGeom>
        </p:spPr>
        <p:txBody>
          <a:bodyPr anchor="b">
            <a:normAutofit/>
          </a:bodyPr>
          <a:lstStyle>
            <a:lvl1pPr algn="ctr">
              <a:defRPr sz="4400" b="1" i="0">
                <a:solidFill>
                  <a:srgbClr val="6E152E"/>
                </a:solidFill>
                <a:latin typeface="Montserrat SemiBold" pitchFamily="2" charset="77"/>
              </a:defRPr>
            </a:lvl1pPr>
          </a:lstStyle>
          <a:p>
            <a:r>
              <a:rPr lang="es-ES" dirty="0"/>
              <a:t>HAGA CLIC PARA MODIFICAR EL ESTILO DE TÍTULO DEL PATRÓN</a:t>
            </a:r>
            <a:endParaRPr lang="es-MX" dirty="0"/>
          </a:p>
        </p:txBody>
      </p:sp>
      <p:sp>
        <p:nvSpPr>
          <p:cNvPr id="8" name="Marcador de texto 2">
            <a:extLst>
              <a:ext uri="{FF2B5EF4-FFF2-40B4-BE49-F238E27FC236}">
                <a16:creationId xmlns:a16="http://schemas.microsoft.com/office/drawing/2014/main" id="{0B691BD6-0D46-9E42-AE79-4D36150659CF}"/>
              </a:ext>
            </a:extLst>
          </p:cNvPr>
          <p:cNvSpPr>
            <a:spLocks noGrp="1"/>
          </p:cNvSpPr>
          <p:nvPr>
            <p:ph type="body" idx="1"/>
          </p:nvPr>
        </p:nvSpPr>
        <p:spPr>
          <a:xfrm>
            <a:off x="831851" y="2956561"/>
            <a:ext cx="10515600" cy="2208059"/>
          </a:xfrm>
          <a:prstGeom prst="rect">
            <a:avLst/>
          </a:prstGeom>
        </p:spPr>
        <p:txBody>
          <a:bodyPr/>
          <a:lstStyle>
            <a:lvl1pPr marL="0" indent="0">
              <a:buNone/>
              <a:defRPr sz="2400" b="0" i="0">
                <a:solidFill>
                  <a:schemeClr val="tx1">
                    <a:tint val="75000"/>
                  </a:schemeClr>
                </a:solidFill>
                <a:latin typeface="Montserrat" pitchFamily="2"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s-ES" dirty="0"/>
              <a:t>Editar los estilos de texto del patrón
Segundo nivel
Tercer nivel
Cuarto nivel
Quinto nivel</a:t>
            </a:r>
            <a:endParaRPr lang="es-MX" dirty="0"/>
          </a:p>
        </p:txBody>
      </p:sp>
    </p:spTree>
    <p:extLst>
      <p:ext uri="{BB962C8B-B14F-4D97-AF65-F5344CB8AC3E}">
        <p14:creationId xmlns:p14="http://schemas.microsoft.com/office/powerpoint/2010/main" val="34424890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ació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F6B79C-27DF-DA46-9B64-4E0256DA97D5}"/>
              </a:ext>
            </a:extLst>
          </p:cNvPr>
          <p:cNvSpPr>
            <a:spLocks noGrp="1"/>
          </p:cNvSpPr>
          <p:nvPr>
            <p:ph type="title"/>
          </p:nvPr>
        </p:nvSpPr>
        <p:spPr>
          <a:xfrm>
            <a:off x="839790" y="829783"/>
            <a:ext cx="5378130" cy="989648"/>
          </a:xfrm>
          <a:prstGeom prst="rect">
            <a:avLst/>
          </a:prstGeom>
        </p:spPr>
        <p:txBody>
          <a:bodyPr>
            <a:noAutofit/>
          </a:bodyPr>
          <a:lstStyle>
            <a:lvl1pPr>
              <a:defRPr sz="3200" b="1" i="0" cap="all" baseline="0">
                <a:solidFill>
                  <a:srgbClr val="6E152E"/>
                </a:solidFill>
                <a:latin typeface="Montserrat SemiBold" pitchFamily="2" charset="77"/>
              </a:defRPr>
            </a:lvl1pPr>
          </a:lstStyle>
          <a:p>
            <a:endParaRPr lang="es-MX" dirty="0"/>
          </a:p>
        </p:txBody>
      </p:sp>
      <p:sp>
        <p:nvSpPr>
          <p:cNvPr id="3" name="Marcador de texto 2">
            <a:extLst>
              <a:ext uri="{FF2B5EF4-FFF2-40B4-BE49-F238E27FC236}">
                <a16:creationId xmlns:a16="http://schemas.microsoft.com/office/drawing/2014/main" id="{8BC9834F-FDDC-E444-AA42-F599DEF8AFB7}"/>
              </a:ext>
            </a:extLst>
          </p:cNvPr>
          <p:cNvSpPr>
            <a:spLocks noGrp="1"/>
          </p:cNvSpPr>
          <p:nvPr>
            <p:ph type="body" idx="1"/>
          </p:nvPr>
        </p:nvSpPr>
        <p:spPr>
          <a:xfrm>
            <a:off x="839789" y="2036763"/>
            <a:ext cx="5682932" cy="823912"/>
          </a:xfrm>
          <a:prstGeom prst="rect">
            <a:avLst/>
          </a:prstGeom>
        </p:spPr>
        <p:txBody>
          <a:bodyPr anchor="b">
            <a:noAutofit/>
          </a:bodyPr>
          <a:lstStyle>
            <a:lvl1pPr marL="0" indent="0">
              <a:buNone/>
              <a:defRPr sz="2800" b="0" i="0">
                <a:solidFill>
                  <a:srgbClr val="404040"/>
                </a:solidFill>
                <a:latin typeface="Montserrat Medium"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endParaRPr lang="es-MX" dirty="0"/>
          </a:p>
        </p:txBody>
      </p:sp>
      <p:sp>
        <p:nvSpPr>
          <p:cNvPr id="4" name="Marcador de contenido 3">
            <a:extLst>
              <a:ext uri="{FF2B5EF4-FFF2-40B4-BE49-F238E27FC236}">
                <a16:creationId xmlns:a16="http://schemas.microsoft.com/office/drawing/2014/main" id="{E804EBD2-6E8F-DD4D-A7F0-B009AC0DF707}"/>
              </a:ext>
            </a:extLst>
          </p:cNvPr>
          <p:cNvSpPr>
            <a:spLocks noGrp="1"/>
          </p:cNvSpPr>
          <p:nvPr>
            <p:ph sz="half" idx="2"/>
          </p:nvPr>
        </p:nvSpPr>
        <p:spPr>
          <a:xfrm>
            <a:off x="839789" y="3072445"/>
            <a:ext cx="5682932" cy="2625727"/>
          </a:xfrm>
          <a:prstGeom prst="rect">
            <a:avLst/>
          </a:prstGeom>
        </p:spPr>
        <p:txBody>
          <a:bodyPr>
            <a:normAutofit/>
          </a:bodyPr>
          <a:lstStyle>
            <a:lvl1pPr>
              <a:defRPr sz="2400" b="0" i="0">
                <a:solidFill>
                  <a:srgbClr val="404040"/>
                </a:solidFill>
                <a:latin typeface="Montserrat Medium" pitchFamily="2" charset="77"/>
              </a:defRPr>
            </a:lvl1pPr>
          </a:lstStyle>
          <a:p>
            <a:r>
              <a:rPr lang="es-ES" dirty="0"/>
              <a:t>Editar los estilos de texto del patrón
Segundo nivel
Tercer nivel
Cuarto nivel
Quinto nivel</a:t>
            </a:r>
            <a:endParaRPr lang="es-MX" dirty="0"/>
          </a:p>
        </p:txBody>
      </p:sp>
      <p:sp>
        <p:nvSpPr>
          <p:cNvPr id="5" name="Marcador de texto 4">
            <a:extLst>
              <a:ext uri="{FF2B5EF4-FFF2-40B4-BE49-F238E27FC236}">
                <a16:creationId xmlns:a16="http://schemas.microsoft.com/office/drawing/2014/main" id="{0476336B-7889-A545-8051-B71747F39B6D}"/>
              </a:ext>
            </a:extLst>
          </p:cNvPr>
          <p:cNvSpPr>
            <a:spLocks noGrp="1"/>
          </p:cNvSpPr>
          <p:nvPr>
            <p:ph type="body" sz="quarter" idx="3"/>
          </p:nvPr>
        </p:nvSpPr>
        <p:spPr>
          <a:xfrm>
            <a:off x="7807960" y="2051684"/>
            <a:ext cx="3967480" cy="823912"/>
          </a:xfrm>
          <a:prstGeom prst="rect">
            <a:avLst/>
          </a:prstGeom>
        </p:spPr>
        <p:txBody>
          <a:bodyPr anchor="b">
            <a:noAutofit/>
          </a:bodyPr>
          <a:lstStyle>
            <a:lvl1pPr marL="0" indent="0">
              <a:buNone/>
              <a:defRPr sz="2800" b="0" i="0">
                <a:latin typeface="Montserrat Medium" pitchFamily="2" charset="77"/>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endParaRPr lang="es-MX" dirty="0"/>
          </a:p>
        </p:txBody>
      </p:sp>
      <p:sp>
        <p:nvSpPr>
          <p:cNvPr id="6" name="Marcador de contenido 5">
            <a:extLst>
              <a:ext uri="{FF2B5EF4-FFF2-40B4-BE49-F238E27FC236}">
                <a16:creationId xmlns:a16="http://schemas.microsoft.com/office/drawing/2014/main" id="{975D9E89-2F81-8E4E-8F00-6E2A93AE2FB2}"/>
              </a:ext>
            </a:extLst>
          </p:cNvPr>
          <p:cNvSpPr>
            <a:spLocks noGrp="1"/>
          </p:cNvSpPr>
          <p:nvPr>
            <p:ph sz="quarter" idx="4"/>
          </p:nvPr>
        </p:nvSpPr>
        <p:spPr>
          <a:xfrm>
            <a:off x="7807960" y="3072445"/>
            <a:ext cx="3967480" cy="2625727"/>
          </a:xfrm>
          <a:prstGeom prst="rect">
            <a:avLst/>
          </a:prstGeom>
        </p:spPr>
        <p:txBody>
          <a:bodyPr>
            <a:normAutofit/>
          </a:bodyPr>
          <a:lstStyle>
            <a:lvl1pPr>
              <a:defRPr sz="2400" b="0" i="0">
                <a:latin typeface="Montserrat Medium" pitchFamily="2" charset="77"/>
              </a:defRPr>
            </a:lvl1pPr>
          </a:lstStyle>
          <a:p>
            <a:r>
              <a:rPr lang="es-ES" dirty="0"/>
              <a:t>Editar los estilos de texto del patrón
Segundo nivel
Tercer nivel
Cuarto nivel
Quinto nivel</a:t>
            </a:r>
            <a:endParaRPr lang="es-MX" dirty="0"/>
          </a:p>
        </p:txBody>
      </p:sp>
      <p:sp>
        <p:nvSpPr>
          <p:cNvPr id="7" name="Marcador de fecha 6">
            <a:extLst>
              <a:ext uri="{FF2B5EF4-FFF2-40B4-BE49-F238E27FC236}">
                <a16:creationId xmlns:a16="http://schemas.microsoft.com/office/drawing/2014/main" id="{B5A9B9FE-8B4D-2C49-9079-B4D8CA369EB3}"/>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8" name="Marcador de pie de página 7">
            <a:extLst>
              <a:ext uri="{FF2B5EF4-FFF2-40B4-BE49-F238E27FC236}">
                <a16:creationId xmlns:a16="http://schemas.microsoft.com/office/drawing/2014/main" id="{8BB4BDA2-120C-E14E-8684-F8383129C81B}"/>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918733FD-8434-2949-8A2A-43A2A44FCB2F}"/>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16100216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os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2BA57C4-7E93-7040-8A57-4BA7102B5448}"/>
              </a:ext>
            </a:extLst>
          </p:cNvPr>
          <p:cNvSpPr>
            <a:spLocks noGrp="1"/>
          </p:cNvSpPr>
          <p:nvPr>
            <p:ph sz="half" idx="1"/>
          </p:nvPr>
        </p:nvSpPr>
        <p:spPr>
          <a:xfrm>
            <a:off x="369653" y="2164080"/>
            <a:ext cx="4008847" cy="4012883"/>
          </a:xfrm>
          <a:prstGeom prst="rect">
            <a:avLst/>
          </a:prstGeo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4" name="Marcador de contenido 3">
            <a:extLst>
              <a:ext uri="{FF2B5EF4-FFF2-40B4-BE49-F238E27FC236}">
                <a16:creationId xmlns:a16="http://schemas.microsoft.com/office/drawing/2014/main" id="{B58E4C7A-699F-8B48-881A-B5DA4F7729DB}"/>
              </a:ext>
            </a:extLst>
          </p:cNvPr>
          <p:cNvSpPr>
            <a:spLocks noGrp="1"/>
          </p:cNvSpPr>
          <p:nvPr>
            <p:ph sz="half" idx="2"/>
          </p:nvPr>
        </p:nvSpPr>
        <p:spPr>
          <a:xfrm>
            <a:off x="4996544" y="2164080"/>
            <a:ext cx="6357257" cy="4012883"/>
          </a:xfrm>
          <a:prstGeom prst="rect">
            <a:avLst/>
          </a:prstGeom>
        </p:spPr>
        <p:txBody>
          <a:bodyPr/>
          <a:lstStyle>
            <a:lvl1pPr>
              <a:defRPr b="0" i="0">
                <a:latin typeface="Montserrat" pitchFamily="2" charset="77"/>
              </a:defRPr>
            </a:lvl1pPr>
          </a:lstStyle>
          <a:p>
            <a:r>
              <a:rPr lang="es-ES" dirty="0"/>
              <a:t>Editar los estilos de texto del patrón
Segundo nivel
Tercer nivel
Cuarto nivel
Quinto nivel</a:t>
            </a:r>
            <a:endParaRPr lang="es-MX" dirty="0"/>
          </a:p>
        </p:txBody>
      </p:sp>
      <p:sp>
        <p:nvSpPr>
          <p:cNvPr id="5" name="Marcador de fecha 4">
            <a:extLst>
              <a:ext uri="{FF2B5EF4-FFF2-40B4-BE49-F238E27FC236}">
                <a16:creationId xmlns:a16="http://schemas.microsoft.com/office/drawing/2014/main" id="{7643D9A1-AF1A-5C49-9963-CA564481E9D2}"/>
              </a:ext>
            </a:extLst>
          </p:cNvPr>
          <p:cNvSpPr>
            <a:spLocks noGrp="1"/>
          </p:cNvSpPr>
          <p:nvPr>
            <p:ph type="dt" sz="half" idx="10"/>
          </p:nvPr>
        </p:nvSpPr>
        <p:spPr/>
        <p:txBody>
          <a:bodyPr/>
          <a:lstStyle>
            <a:lvl1pPr>
              <a:defRPr b="0" i="0">
                <a:latin typeface="Montserrat" pitchFamily="2" charset="77"/>
              </a:defRPr>
            </a:lvl1pPr>
          </a:lstStyle>
          <a:p>
            <a:fld id="{62B8DF0E-90BF-EC4E-8934-156187A1162F}" type="datetimeFigureOut">
              <a:rPr lang="es-MX" smtClean="0"/>
              <a:pPr/>
              <a:t>31/01/2023</a:t>
            </a:fld>
            <a:endParaRPr lang="es-MX"/>
          </a:p>
        </p:txBody>
      </p:sp>
      <p:sp>
        <p:nvSpPr>
          <p:cNvPr id="6" name="Marcador de pie de página 5">
            <a:extLst>
              <a:ext uri="{FF2B5EF4-FFF2-40B4-BE49-F238E27FC236}">
                <a16:creationId xmlns:a16="http://schemas.microsoft.com/office/drawing/2014/main" id="{189B1503-FEA8-AE42-A3F9-8B406AE3D36C}"/>
              </a:ext>
            </a:extLst>
          </p:cNvPr>
          <p:cNvSpPr>
            <a:spLocks noGrp="1"/>
          </p:cNvSpPr>
          <p:nvPr>
            <p:ph type="ftr" sz="quarter" idx="11"/>
          </p:nvPr>
        </p:nvSpPr>
        <p:spPr/>
        <p:txBody>
          <a:bodyPr/>
          <a:lstStyle>
            <a:lvl1pPr>
              <a:defRPr b="0" i="0">
                <a:latin typeface="Montserrat" pitchFamily="2" charset="77"/>
              </a:defRPr>
            </a:lvl1pPr>
          </a:lstStyle>
          <a:p>
            <a:endParaRPr lang="es-MX"/>
          </a:p>
        </p:txBody>
      </p:sp>
      <p:sp>
        <p:nvSpPr>
          <p:cNvPr id="7" name="Marcador de número de diapositiva 6">
            <a:extLst>
              <a:ext uri="{FF2B5EF4-FFF2-40B4-BE49-F238E27FC236}">
                <a16:creationId xmlns:a16="http://schemas.microsoft.com/office/drawing/2014/main" id="{B091CCD4-9468-2640-A697-0BC433441331}"/>
              </a:ext>
            </a:extLst>
          </p:cNvPr>
          <p:cNvSpPr>
            <a:spLocks noGrp="1"/>
          </p:cNvSpPr>
          <p:nvPr>
            <p:ph type="sldNum" sz="quarter" idx="12"/>
          </p:nvPr>
        </p:nvSpPr>
        <p:spPr/>
        <p:txBody>
          <a:bodyPr/>
          <a:lstStyle>
            <a:lvl1pPr>
              <a:defRPr b="0" i="0">
                <a:latin typeface="Montserrat" pitchFamily="2" charset="77"/>
              </a:defRPr>
            </a:lvl1pPr>
          </a:lstStyle>
          <a:p>
            <a:fld id="{C119739B-ACC7-1A4E-906B-A9546BA1AB75}" type="slidenum">
              <a:rPr lang="es-MX" smtClean="0"/>
              <a:pPr/>
              <a:t>‹Nº›</a:t>
            </a:fld>
            <a:endParaRPr lang="es-MX"/>
          </a:p>
        </p:txBody>
      </p:sp>
      <p:sp>
        <p:nvSpPr>
          <p:cNvPr id="12" name="Título 1">
            <a:extLst>
              <a:ext uri="{FF2B5EF4-FFF2-40B4-BE49-F238E27FC236}">
                <a16:creationId xmlns:a16="http://schemas.microsoft.com/office/drawing/2014/main" id="{29FCE891-2873-1849-A37C-A2CF6D30A712}"/>
              </a:ext>
            </a:extLst>
          </p:cNvPr>
          <p:cNvSpPr txBox="1">
            <a:spLocks/>
          </p:cNvSpPr>
          <p:nvPr userDrawn="1"/>
        </p:nvSpPr>
        <p:spPr>
          <a:xfrm>
            <a:off x="838200" y="1669777"/>
            <a:ext cx="10515600" cy="1325563"/>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400" b="0" i="0" kern="1200">
                <a:solidFill>
                  <a:srgbClr val="A42145"/>
                </a:solidFill>
                <a:latin typeface="Montserrat SemiBold" panose="00000700000000000000" pitchFamily="2" charset="0"/>
                <a:ea typeface="+mj-ea"/>
                <a:cs typeface="+mj-cs"/>
              </a:defRPr>
            </a:lvl1pPr>
          </a:lstStyle>
          <a:p>
            <a:endParaRPr lang="es-MX" sz="4400" dirty="0"/>
          </a:p>
        </p:txBody>
      </p:sp>
      <p:sp>
        <p:nvSpPr>
          <p:cNvPr id="16" name="Text Placeholder 15"/>
          <p:cNvSpPr>
            <a:spLocks noGrp="1"/>
          </p:cNvSpPr>
          <p:nvPr>
            <p:ph type="body" sz="quarter" idx="13" hasCustomPrompt="1"/>
          </p:nvPr>
        </p:nvSpPr>
        <p:spPr>
          <a:xfrm>
            <a:off x="370114" y="366714"/>
            <a:ext cx="4008847" cy="1303337"/>
          </a:xfrm>
          <a:prstGeom prst="rect">
            <a:avLst/>
          </a:prstGeom>
        </p:spPr>
        <p:txBody>
          <a:bodyPr>
            <a:normAutofit/>
          </a:bodyPr>
          <a:lstStyle>
            <a:lvl1pPr marL="0" indent="0">
              <a:buNone/>
              <a:defRPr sz="3200">
                <a:solidFill>
                  <a:srgbClr val="6E152E"/>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27836569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ido con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7" y="2854447"/>
            <a:ext cx="10126721" cy="561931"/>
          </a:xfrm>
          <a:prstGeom prst="rect">
            <a:avLst/>
          </a:prstGeom>
        </p:spPr>
        <p:txBody>
          <a:bodyPr>
            <a:normAutofit/>
          </a:bodyPr>
          <a:lstStyle>
            <a:lvl1pPr marL="0" indent="0" algn="ctr">
              <a:buNone/>
              <a:defRPr sz="4000">
                <a:solidFill>
                  <a:srgbClr val="6E152E"/>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3105193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enido con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Marcador de fecha 4">
            <a:extLst>
              <a:ext uri="{FF2B5EF4-FFF2-40B4-BE49-F238E27FC236}">
                <a16:creationId xmlns:a16="http://schemas.microsoft.com/office/drawing/2014/main" id="{2E5D9DB7-F1B2-3941-8B03-1576108DD803}"/>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6" name="Marcador de pie de página 5">
            <a:extLst>
              <a:ext uri="{FF2B5EF4-FFF2-40B4-BE49-F238E27FC236}">
                <a16:creationId xmlns:a16="http://schemas.microsoft.com/office/drawing/2014/main" id="{6F695825-735B-B840-9E9D-D85D60F47FE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7711505-64F3-3849-8F5B-1CE6842C2B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9" name="Text Placeholder 9">
            <a:extLst>
              <a:ext uri="{FF2B5EF4-FFF2-40B4-BE49-F238E27FC236}">
                <a16:creationId xmlns:a16="http://schemas.microsoft.com/office/drawing/2014/main" id="{6102310E-A4CF-E948-B792-8AFA51838E3D}"/>
              </a:ext>
            </a:extLst>
          </p:cNvPr>
          <p:cNvSpPr>
            <a:spLocks noGrp="1"/>
          </p:cNvSpPr>
          <p:nvPr>
            <p:ph type="body" sz="quarter" idx="13" hasCustomPrompt="1"/>
          </p:nvPr>
        </p:nvSpPr>
        <p:spPr>
          <a:xfrm>
            <a:off x="1088397" y="2854447"/>
            <a:ext cx="10126721" cy="561931"/>
          </a:xfrm>
          <a:prstGeom prst="rect">
            <a:avLst/>
          </a:prstGeom>
        </p:spPr>
        <p:txBody>
          <a:bodyPr>
            <a:normAutofit/>
          </a:bodyPr>
          <a:lstStyle>
            <a:lvl1pPr marL="0" indent="0" algn="ctr">
              <a:buNone/>
              <a:defRPr sz="4000">
                <a:solidFill>
                  <a:srgbClr val="DEC9A2"/>
                </a:solidFill>
                <a:latin typeface="Montserrat SemiBold" panose="00000700000000000000" pitchFamily="2" charset="0"/>
              </a:defRPr>
            </a:lvl1pPr>
          </a:lstStyle>
          <a:p>
            <a:pPr lvl="0"/>
            <a:r>
              <a:rPr lang="en-US" dirty="0"/>
              <a:t>CLICK TO EDIT MASTER TEXT STYLES</a:t>
            </a:r>
          </a:p>
        </p:txBody>
      </p:sp>
    </p:spTree>
    <p:extLst>
      <p:ext uri="{BB962C8B-B14F-4D97-AF65-F5344CB8AC3E}">
        <p14:creationId xmlns:p14="http://schemas.microsoft.com/office/powerpoint/2010/main" val="3033497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olo el títul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683DC7C-0DFD-A146-96AA-922A0BD91A73}"/>
              </a:ext>
            </a:extLst>
          </p:cNvPr>
          <p:cNvSpPr>
            <a:spLocks noGrp="1"/>
          </p:cNvSpPr>
          <p:nvPr>
            <p:ph type="dt" sz="half" idx="10"/>
          </p:nvPr>
        </p:nvSpPr>
        <p:spPr>
          <a:xfrm>
            <a:off x="893957" y="6356351"/>
            <a:ext cx="2743200" cy="365125"/>
          </a:xfrm>
        </p:spPr>
        <p:txBody>
          <a:bodyPr/>
          <a:lstStyle/>
          <a:p>
            <a:fld id="{62B8DF0E-90BF-EC4E-8934-156187A1162F}" type="datetimeFigureOut">
              <a:rPr lang="es-MX" smtClean="0"/>
              <a:t>31/01/2023</a:t>
            </a:fld>
            <a:endParaRPr lang="es-MX"/>
          </a:p>
        </p:txBody>
      </p:sp>
      <p:sp>
        <p:nvSpPr>
          <p:cNvPr id="4" name="Marcador de pie de página 3">
            <a:extLst>
              <a:ext uri="{FF2B5EF4-FFF2-40B4-BE49-F238E27FC236}">
                <a16:creationId xmlns:a16="http://schemas.microsoft.com/office/drawing/2014/main" id="{FF2200DE-3D26-A84D-8F5E-384E93FCFB61}"/>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09D56C6E-3E4E-2E4E-A2D6-8B0B5AAE2D00}"/>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10" name="Text Placeholder 9"/>
          <p:cNvSpPr>
            <a:spLocks noGrp="1"/>
          </p:cNvSpPr>
          <p:nvPr>
            <p:ph type="body" sz="quarter" idx="13" hasCustomPrompt="1"/>
          </p:nvPr>
        </p:nvSpPr>
        <p:spPr>
          <a:xfrm>
            <a:off x="1088397" y="2685543"/>
            <a:ext cx="10126721" cy="561931"/>
          </a:xfrm>
          <a:prstGeom prst="rect">
            <a:avLst/>
          </a:prstGeom>
        </p:spPr>
        <p:txBody>
          <a:bodyPr>
            <a:normAutofit/>
          </a:bodyPr>
          <a:lstStyle>
            <a:lvl1pPr marL="0" indent="0" algn="ctr">
              <a:buNone/>
              <a:defRPr sz="4000">
                <a:solidFill>
                  <a:srgbClr val="DEC9A2"/>
                </a:solidFill>
                <a:latin typeface="Montserrat SemiBold" panose="00000700000000000000" pitchFamily="2" charset="0"/>
              </a:defRPr>
            </a:lvl1pPr>
          </a:lstStyle>
          <a:p>
            <a:pPr lvl="0"/>
            <a:r>
              <a:rPr lang="en-US" dirty="0"/>
              <a:t>CLICK TO EDIT MASTER TEXT STYLES</a:t>
            </a:r>
          </a:p>
        </p:txBody>
      </p:sp>
      <p:sp>
        <p:nvSpPr>
          <p:cNvPr id="12" name="Text Placeholder 11"/>
          <p:cNvSpPr>
            <a:spLocks noGrp="1"/>
          </p:cNvSpPr>
          <p:nvPr>
            <p:ph type="body" sz="quarter" idx="14" hasCustomPrompt="1"/>
          </p:nvPr>
        </p:nvSpPr>
        <p:spPr>
          <a:xfrm>
            <a:off x="2592136" y="3429001"/>
            <a:ext cx="7119240" cy="658812"/>
          </a:xfrm>
          <a:prstGeom prst="rect">
            <a:avLst/>
          </a:prstGeom>
        </p:spPr>
        <p:txBody>
          <a:bodyPr>
            <a:noAutofit/>
          </a:bodyPr>
          <a:lstStyle>
            <a:lvl1pPr marL="0" indent="0" algn="ctr">
              <a:buNone/>
              <a:defRPr sz="2800">
                <a:solidFill>
                  <a:schemeClr val="bg1"/>
                </a:solidFill>
                <a:latin typeface="Montserrat Medium" panose="00000600000000000000" pitchFamily="2" charset="0"/>
              </a:defRPr>
            </a:lvl1pPr>
            <a:lvl2pPr>
              <a:defRPr sz="2800">
                <a:solidFill>
                  <a:schemeClr val="bg1"/>
                </a:solidFill>
                <a:latin typeface="Montserrat Medium" panose="00000600000000000000" pitchFamily="2" charset="0"/>
              </a:defRPr>
            </a:lvl2pPr>
            <a:lvl3pPr>
              <a:defRPr sz="2400">
                <a:solidFill>
                  <a:schemeClr val="bg1"/>
                </a:solidFill>
                <a:latin typeface="Montserrat Medium" panose="00000600000000000000" pitchFamily="2" charset="0"/>
              </a:defRPr>
            </a:lvl3pPr>
            <a:lvl4pPr>
              <a:defRPr sz="2000">
                <a:solidFill>
                  <a:schemeClr val="bg1"/>
                </a:solidFill>
                <a:latin typeface="Montserrat Medium" panose="00000600000000000000" pitchFamily="2" charset="0"/>
              </a:defRPr>
            </a:lvl4pPr>
            <a:lvl5pPr>
              <a:defRPr sz="2000">
                <a:solidFill>
                  <a:schemeClr val="bg1"/>
                </a:solidFill>
                <a:latin typeface="Montserrat Medium" panose="00000600000000000000" pitchFamily="2" charset="0"/>
              </a:defRPr>
            </a:lvl5pPr>
          </a:lstStyle>
          <a:p>
            <a:pPr lvl="0"/>
            <a:r>
              <a:rPr lang="en-US" dirty="0"/>
              <a:t>CLICK TO EDIT MASTER TEXT STYLES</a:t>
            </a:r>
          </a:p>
        </p:txBody>
      </p:sp>
    </p:spTree>
    <p:extLst>
      <p:ext uri="{BB962C8B-B14F-4D97-AF65-F5344CB8AC3E}">
        <p14:creationId xmlns:p14="http://schemas.microsoft.com/office/powerpoint/2010/main" val="3919091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Encabezado de secció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5496560" y="996581"/>
            <a:ext cx="5720080" cy="2852737"/>
          </a:xfrm>
          <a:prstGeom prst="rect">
            <a:avLst/>
          </a:prstGeom>
        </p:spPr>
        <p:txBody>
          <a:bodyPr anchor="b">
            <a:noAutofit/>
          </a:bodyPr>
          <a:lstStyle>
            <a:lvl1pPr>
              <a:defRPr sz="4400" b="1" i="0">
                <a:solidFill>
                  <a:srgbClr val="6E152E"/>
                </a:solidFill>
                <a:latin typeface="Montserrat SemiBold" pitchFamily="2" charset="77"/>
              </a:defRPr>
            </a:lvl1pPr>
          </a:lstStyle>
          <a:p>
            <a:r>
              <a:rPr lang="es-ES" dirty="0"/>
              <a:t>HAGA CLIC PARA MODIFICAR EL ESTILO DE TÍTULO DEL PATRÓN</a:t>
            </a:r>
            <a:endParaRPr lang="es-MX" dirty="0"/>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1"/>
            <a:ext cx="2743200" cy="365125"/>
          </a:xfrm>
        </p:spPr>
        <p:txBody>
          <a:bodyPr/>
          <a:lstStyle/>
          <a:p>
            <a:fld id="{62B8DF0E-90BF-EC4E-8934-156187A1162F}" type="datetimeFigureOut">
              <a:rPr lang="es-MX" smtClean="0"/>
              <a:t>31/01/2023</a:t>
            </a:fld>
            <a:endParaRPr lang="es-MX"/>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0" y="6356351"/>
            <a:ext cx="4114800" cy="365125"/>
          </a:xfrm>
        </p:spPr>
        <p:txBody>
          <a:bodyPr/>
          <a:lstStyle/>
          <a:p>
            <a:endParaRPr lang="es-MX"/>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1"/>
            <a:ext cx="2743200" cy="365125"/>
          </a:xfrm>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4038974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seño personaliza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D4A1ADC4-8F9E-7348-816F-C00C9B82A7D0}"/>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4" name="Marcador de pie de página 3">
            <a:extLst>
              <a:ext uri="{FF2B5EF4-FFF2-40B4-BE49-F238E27FC236}">
                <a16:creationId xmlns:a16="http://schemas.microsoft.com/office/drawing/2014/main" id="{8CB84907-060D-AF46-94EB-77E9E6992FD3}"/>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BBA9FE25-529C-C643-8C50-F8F91B5ABAA5}"/>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6" name="Título 1">
            <a:extLst>
              <a:ext uri="{FF2B5EF4-FFF2-40B4-BE49-F238E27FC236}">
                <a16:creationId xmlns:a16="http://schemas.microsoft.com/office/drawing/2014/main" id="{4F2DB6AC-9A7C-414E-AFE4-4F5933719B80}"/>
              </a:ext>
            </a:extLst>
          </p:cNvPr>
          <p:cNvSpPr>
            <a:spLocks noGrp="1"/>
          </p:cNvSpPr>
          <p:nvPr>
            <p:ph type="title" hasCustomPrompt="1"/>
          </p:nvPr>
        </p:nvSpPr>
        <p:spPr>
          <a:xfrm>
            <a:off x="381000" y="562928"/>
            <a:ext cx="11424920" cy="1060859"/>
          </a:xfrm>
          <a:prstGeom prst="rect">
            <a:avLst/>
          </a:prstGeom>
          <a:noFill/>
        </p:spPr>
        <p:txBody>
          <a:bodyPr/>
          <a:lstStyle>
            <a:lvl1pPr algn="l">
              <a:defRPr sz="4000"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7" name="Marcador de contenido 2">
            <a:extLst>
              <a:ext uri="{FF2B5EF4-FFF2-40B4-BE49-F238E27FC236}">
                <a16:creationId xmlns:a16="http://schemas.microsoft.com/office/drawing/2014/main" id="{2DC9B4D7-BCB7-EC4E-BF24-EDB3A3819008}"/>
              </a:ext>
            </a:extLst>
          </p:cNvPr>
          <p:cNvSpPr>
            <a:spLocks noGrp="1"/>
          </p:cNvSpPr>
          <p:nvPr>
            <p:ph idx="1" hasCustomPrompt="1"/>
          </p:nvPr>
        </p:nvSpPr>
        <p:spPr>
          <a:xfrm>
            <a:off x="381002" y="1865811"/>
            <a:ext cx="5532119"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8" name="Marcador de contenido 2">
            <a:extLst>
              <a:ext uri="{FF2B5EF4-FFF2-40B4-BE49-F238E27FC236}">
                <a16:creationId xmlns:a16="http://schemas.microsoft.com/office/drawing/2014/main" id="{71A72765-293D-3444-BD4D-E3F78760BD64}"/>
              </a:ext>
            </a:extLst>
          </p:cNvPr>
          <p:cNvSpPr>
            <a:spLocks noGrp="1"/>
          </p:cNvSpPr>
          <p:nvPr>
            <p:ph idx="13" hasCustomPrompt="1"/>
          </p:nvPr>
        </p:nvSpPr>
        <p:spPr>
          <a:xfrm>
            <a:off x="6233160" y="1865811"/>
            <a:ext cx="5572760"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5784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381000" y="562928"/>
            <a:ext cx="11424920" cy="1325563"/>
          </a:xfrm>
          <a:prstGeom prst="rect">
            <a:avLst/>
          </a:prstGeom>
          <a:noFill/>
        </p:spPr>
        <p:txBody>
          <a:bodyPr/>
          <a:lstStyle>
            <a:lvl1pPr algn="l">
              <a:defRPr sz="4000"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381002" y="2072640"/>
            <a:ext cx="5532119"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
        <p:nvSpPr>
          <p:cNvPr id="7" name="Marcador de contenido 2">
            <a:extLst>
              <a:ext uri="{FF2B5EF4-FFF2-40B4-BE49-F238E27FC236}">
                <a16:creationId xmlns:a16="http://schemas.microsoft.com/office/drawing/2014/main" id="{34669C8D-E6AE-DD4A-AC37-D27A5118864B}"/>
              </a:ext>
            </a:extLst>
          </p:cNvPr>
          <p:cNvSpPr>
            <a:spLocks noGrp="1"/>
          </p:cNvSpPr>
          <p:nvPr>
            <p:ph idx="13" hasCustomPrompt="1"/>
          </p:nvPr>
        </p:nvSpPr>
        <p:spPr>
          <a:xfrm>
            <a:off x="6233160" y="2072640"/>
            <a:ext cx="5572760" cy="41043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Tree>
    <p:extLst>
      <p:ext uri="{BB962C8B-B14F-4D97-AF65-F5344CB8AC3E}">
        <p14:creationId xmlns:p14="http://schemas.microsoft.com/office/powerpoint/2010/main" val="267464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ítulo y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398780" y="568860"/>
            <a:ext cx="4155440" cy="1325563"/>
          </a:xfrm>
          <a:prstGeom prst="rect">
            <a:avLst/>
          </a:prstGeom>
          <a:noFill/>
        </p:spPr>
        <p:txBody>
          <a:bodyPr>
            <a:normAutofit/>
          </a:bodyPr>
          <a:lstStyle>
            <a:lvl1pPr algn="l">
              <a:defRPr sz="4000"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5029200" y="1825625"/>
            <a:ext cx="6324600" cy="4351339"/>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4065365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ítulo y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426720" y="555683"/>
            <a:ext cx="4114800" cy="1029144"/>
          </a:xfrm>
          <a:prstGeom prst="rect">
            <a:avLst/>
          </a:prstGeom>
          <a:noFill/>
        </p:spPr>
        <p:txBody>
          <a:bodyPr>
            <a:noAutofit/>
          </a:bodyPr>
          <a:lstStyle>
            <a:lvl1pPr algn="l">
              <a:defRPr sz="4000" b="0" i="0">
                <a:solidFill>
                  <a:srgbClr val="6E152E"/>
                </a:solidFill>
                <a:latin typeface="Montserrat SemiBold" panose="00000700000000000000" pitchFamily="2" charset="0"/>
              </a:defRPr>
            </a:lvl1pPr>
          </a:lstStyle>
          <a:p>
            <a:r>
              <a:rPr lang="es-ES" dirty="0"/>
              <a:t>LOREM IPSUM</a:t>
            </a:r>
            <a:br>
              <a:rPr lang="es-ES" dirty="0"/>
            </a:br>
            <a:r>
              <a:rPr lang="es-ES" dirty="0"/>
              <a:t>LOREM IPSUM</a:t>
            </a:r>
            <a:endParaRPr lang="es-MX" dirty="0"/>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4988560" y="1825625"/>
            <a:ext cx="6365240" cy="4351339"/>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33844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ítulo y objeto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FCE891-2873-1849-A37C-A2CF6D30A712}"/>
              </a:ext>
            </a:extLst>
          </p:cNvPr>
          <p:cNvSpPr>
            <a:spLocks noGrp="1"/>
          </p:cNvSpPr>
          <p:nvPr>
            <p:ph type="title" hasCustomPrompt="1"/>
          </p:nvPr>
        </p:nvSpPr>
        <p:spPr>
          <a:xfrm>
            <a:off x="274318" y="578803"/>
            <a:ext cx="4036423" cy="1260475"/>
          </a:xfrm>
          <a:prstGeom prst="rect">
            <a:avLst/>
          </a:prstGeom>
          <a:noFill/>
        </p:spPr>
        <p:txBody>
          <a:bodyPr>
            <a:normAutofit/>
          </a:bodyPr>
          <a:lstStyle>
            <a:lvl1pPr algn="l">
              <a:defRPr sz="3900" b="0" i="0">
                <a:solidFill>
                  <a:srgbClr val="6E152E"/>
                </a:solidFill>
                <a:latin typeface="Montserrat SemiBold" panose="00000700000000000000" pitchFamily="2" charset="0"/>
              </a:defRPr>
            </a:lvl1pPr>
          </a:lstStyle>
          <a:p>
            <a:r>
              <a:rPr lang="es-ES" dirty="0"/>
              <a:t>LOREM IPSUM</a:t>
            </a:r>
            <a:endParaRPr lang="es-MX" dirty="0"/>
          </a:p>
        </p:txBody>
      </p:sp>
      <p:sp>
        <p:nvSpPr>
          <p:cNvPr id="3" name="Marcador de contenido 2">
            <a:extLst>
              <a:ext uri="{FF2B5EF4-FFF2-40B4-BE49-F238E27FC236}">
                <a16:creationId xmlns:a16="http://schemas.microsoft.com/office/drawing/2014/main" id="{2FA68CFE-9BDE-AC4E-8BE5-D2C5E6BBFBD0}"/>
              </a:ext>
            </a:extLst>
          </p:cNvPr>
          <p:cNvSpPr>
            <a:spLocks noGrp="1"/>
          </p:cNvSpPr>
          <p:nvPr>
            <p:ph idx="1" hasCustomPrompt="1"/>
          </p:nvPr>
        </p:nvSpPr>
        <p:spPr>
          <a:xfrm>
            <a:off x="4785360" y="1209041"/>
            <a:ext cx="6568440" cy="4967923"/>
          </a:xfrm>
          <a:prstGeom prst="rect">
            <a:avLst/>
          </a:prstGeom>
        </p:spPr>
        <p:txBody>
          <a:bodyPr>
            <a:normAutofit/>
          </a:bodyPr>
          <a:lstStyle>
            <a:lvl1pPr marL="0" indent="0" algn="l">
              <a:buNone/>
              <a:defRPr sz="2400" b="0" i="0">
                <a:solidFill>
                  <a:srgbClr val="404040"/>
                </a:solidFill>
                <a:latin typeface="Montserrat SemiBold" panose="00000700000000000000" pitchFamily="2" charset="0"/>
              </a:defRPr>
            </a:lvl1pPr>
          </a:lstStyle>
          <a:p>
            <a:r>
              <a:rPr lang="es-ES" dirty="0"/>
              <a:t>Lorem ipsum</a:t>
            </a:r>
          </a:p>
        </p:txBody>
      </p:sp>
      <p:sp>
        <p:nvSpPr>
          <p:cNvPr id="4" name="Marcador de fecha 3">
            <a:extLst>
              <a:ext uri="{FF2B5EF4-FFF2-40B4-BE49-F238E27FC236}">
                <a16:creationId xmlns:a16="http://schemas.microsoft.com/office/drawing/2014/main" id="{10925D57-13C7-9F4C-8624-F76047773ED5}"/>
              </a:ext>
            </a:extLst>
          </p:cNvPr>
          <p:cNvSpPr>
            <a:spLocks noGrp="1"/>
          </p:cNvSpPr>
          <p:nvPr>
            <p:ph type="dt" sz="half" idx="10"/>
          </p:nvPr>
        </p:nvSpPr>
        <p:spPr/>
        <p:txBody>
          <a:body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D234E0C4-F0C1-0847-AC2A-7AC9F10BD50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857F4766-DB6B-3D42-A920-905F1728E9C3}"/>
              </a:ext>
            </a:extLst>
          </p:cNvPr>
          <p:cNvSpPr>
            <a:spLocks noGrp="1"/>
          </p:cNvSpPr>
          <p:nvPr>
            <p:ph type="sldNum" sz="quarter" idx="12"/>
          </p:nvPr>
        </p:nvSpPr>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343802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cabezado de secció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A5DCD591-614A-7548-8788-7FD7534F105A}"/>
              </a:ext>
            </a:extLst>
          </p:cNvPr>
          <p:cNvSpPr>
            <a:spLocks noGrp="1"/>
          </p:cNvSpPr>
          <p:nvPr>
            <p:ph type="title" hasCustomPrompt="1"/>
          </p:nvPr>
        </p:nvSpPr>
        <p:spPr>
          <a:xfrm>
            <a:off x="831850" y="784707"/>
            <a:ext cx="10521951" cy="1806095"/>
          </a:xfrm>
          <a:prstGeom prst="rect">
            <a:avLst/>
          </a:prstGeom>
        </p:spPr>
        <p:txBody>
          <a:bodyPr anchor="b">
            <a:normAutofit/>
          </a:bodyPr>
          <a:lstStyle>
            <a:lvl1pPr algn="ctr">
              <a:defRPr sz="4400" b="1" i="0">
                <a:solidFill>
                  <a:srgbClr val="6E152E"/>
                </a:solidFill>
                <a:latin typeface="Montserrat SemiBold" pitchFamily="2" charset="77"/>
              </a:defRPr>
            </a:lvl1pPr>
          </a:lstStyle>
          <a:p>
            <a:r>
              <a:rPr lang="es-ES" dirty="0"/>
              <a:t>HAGA CLIC PARA MODIFICAR EL ESTILO DE TÍTULO DEL PATRÓN</a:t>
            </a:r>
            <a:endParaRPr lang="es-MX" dirty="0"/>
          </a:p>
        </p:txBody>
      </p:sp>
      <p:sp>
        <p:nvSpPr>
          <p:cNvPr id="8" name="Marcador de texto 2">
            <a:extLst>
              <a:ext uri="{FF2B5EF4-FFF2-40B4-BE49-F238E27FC236}">
                <a16:creationId xmlns:a16="http://schemas.microsoft.com/office/drawing/2014/main" id="{3A54153E-355E-3C40-B508-5337B24D63B2}"/>
              </a:ext>
            </a:extLst>
          </p:cNvPr>
          <p:cNvSpPr>
            <a:spLocks noGrp="1"/>
          </p:cNvSpPr>
          <p:nvPr>
            <p:ph type="body" idx="1"/>
          </p:nvPr>
        </p:nvSpPr>
        <p:spPr>
          <a:xfrm>
            <a:off x="831851" y="2956561"/>
            <a:ext cx="10515600" cy="2208059"/>
          </a:xfrm>
          <a:prstGeom prst="rect">
            <a:avLst/>
          </a:prstGeom>
        </p:spPr>
        <p:txBody>
          <a:bodyPr/>
          <a:lstStyle>
            <a:lvl1pPr marL="0" indent="0">
              <a:buNone/>
              <a:defRPr sz="2400" b="0" i="0">
                <a:solidFill>
                  <a:schemeClr val="tx1">
                    <a:tint val="75000"/>
                  </a:schemeClr>
                </a:solidFill>
                <a:latin typeface="Montserrat" pitchFamily="2" charset="77"/>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r>
              <a:rPr lang="es-ES" dirty="0"/>
              <a:t>Editar los estilos de texto del patrón
Segundo nivel
Tercer nivel
Cuarto nivel
Quinto nivel</a:t>
            </a:r>
            <a:endParaRPr lang="es-MX" dirty="0"/>
          </a:p>
        </p:txBody>
      </p:sp>
      <p:sp>
        <p:nvSpPr>
          <p:cNvPr id="9" name="Marcador de fecha 3">
            <a:extLst>
              <a:ext uri="{FF2B5EF4-FFF2-40B4-BE49-F238E27FC236}">
                <a16:creationId xmlns:a16="http://schemas.microsoft.com/office/drawing/2014/main" id="{33049571-67D9-7C4A-95BE-A7944144561A}"/>
              </a:ext>
            </a:extLst>
          </p:cNvPr>
          <p:cNvSpPr>
            <a:spLocks noGrp="1"/>
          </p:cNvSpPr>
          <p:nvPr>
            <p:ph type="dt" sz="half" idx="10"/>
          </p:nvPr>
        </p:nvSpPr>
        <p:spPr>
          <a:xfrm>
            <a:off x="838200" y="6356351"/>
            <a:ext cx="2743200" cy="365125"/>
          </a:xfrm>
        </p:spPr>
        <p:txBody>
          <a:bodyPr/>
          <a:lstStyle/>
          <a:p>
            <a:fld id="{62B8DF0E-90BF-EC4E-8934-156187A1162F}" type="datetimeFigureOut">
              <a:rPr lang="es-MX" smtClean="0"/>
              <a:t>31/01/2023</a:t>
            </a:fld>
            <a:endParaRPr lang="es-MX"/>
          </a:p>
        </p:txBody>
      </p:sp>
      <p:sp>
        <p:nvSpPr>
          <p:cNvPr id="10" name="Marcador de pie de página 4">
            <a:extLst>
              <a:ext uri="{FF2B5EF4-FFF2-40B4-BE49-F238E27FC236}">
                <a16:creationId xmlns:a16="http://schemas.microsoft.com/office/drawing/2014/main" id="{4666AA57-9D0D-3640-9528-8B3DEDC6C971}"/>
              </a:ext>
            </a:extLst>
          </p:cNvPr>
          <p:cNvSpPr>
            <a:spLocks noGrp="1"/>
          </p:cNvSpPr>
          <p:nvPr>
            <p:ph type="ftr" sz="quarter" idx="11"/>
          </p:nvPr>
        </p:nvSpPr>
        <p:spPr>
          <a:xfrm>
            <a:off x="4038600" y="6356351"/>
            <a:ext cx="4114800" cy="365125"/>
          </a:xfrm>
        </p:spPr>
        <p:txBody>
          <a:bodyPr/>
          <a:lstStyle/>
          <a:p>
            <a:endParaRPr lang="es-MX"/>
          </a:p>
        </p:txBody>
      </p:sp>
      <p:sp>
        <p:nvSpPr>
          <p:cNvPr id="11" name="Marcador de número de diapositiva 5">
            <a:extLst>
              <a:ext uri="{FF2B5EF4-FFF2-40B4-BE49-F238E27FC236}">
                <a16:creationId xmlns:a16="http://schemas.microsoft.com/office/drawing/2014/main" id="{BFB13A88-D95D-D640-A28D-F449DDA4C908}"/>
              </a:ext>
            </a:extLst>
          </p:cNvPr>
          <p:cNvSpPr>
            <a:spLocks noGrp="1"/>
          </p:cNvSpPr>
          <p:nvPr>
            <p:ph type="sldNum" sz="quarter" idx="12"/>
          </p:nvPr>
        </p:nvSpPr>
        <p:spPr>
          <a:xfrm>
            <a:off x="8610600" y="6356351"/>
            <a:ext cx="2743200" cy="365125"/>
          </a:xfrm>
        </p:spPr>
        <p:txBody>
          <a:bodyPr/>
          <a:lstStyle/>
          <a:p>
            <a:fld id="{C119739B-ACC7-1A4E-906B-A9546BA1AB75}" type="slidenum">
              <a:rPr lang="es-MX" smtClean="0"/>
              <a:t>‹Nº›</a:t>
            </a:fld>
            <a:endParaRPr lang="es-MX"/>
          </a:p>
        </p:txBody>
      </p:sp>
    </p:spTree>
    <p:extLst>
      <p:ext uri="{BB962C8B-B14F-4D97-AF65-F5344CB8AC3E}">
        <p14:creationId xmlns:p14="http://schemas.microsoft.com/office/powerpoint/2010/main" val="273308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6.jpe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1A6CB96C-1C06-3B44-8615-D726F4477E8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113D1A4B-ADA7-7043-82FA-F7032EB1772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802CF53-648D-B74F-A473-B4CC8BB23A5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9739B-ACC7-1A4E-906B-A9546BA1AB75}" type="slidenum">
              <a:rPr lang="es-MX" smtClean="0"/>
              <a:t>‹Nº›</a:t>
            </a:fld>
            <a:endParaRPr lang="es-MX"/>
          </a:p>
        </p:txBody>
      </p:sp>
    </p:spTree>
    <p:extLst>
      <p:ext uri="{BB962C8B-B14F-4D97-AF65-F5344CB8AC3E}">
        <p14:creationId xmlns:p14="http://schemas.microsoft.com/office/powerpoint/2010/main" val="1828472170"/>
      </p:ext>
    </p:extLst>
  </p:cSld>
  <p:clrMap bg1="lt1" tx1="dk1" bg2="lt2" tx2="dk2" accent1="accent1" accent2="accent2" accent3="accent3" accent4="accent4" accent5="accent5" accent6="accent6" hlink="hlink" folHlink="folHlink"/>
  <p:sldLayoutIdLst>
    <p:sldLayoutId id="2147483669" r:id="rId1"/>
    <p:sldLayoutId id="2147483660" r:id="rId2"/>
    <p:sldLayoutId id="2147483664" r:id="rId3"/>
    <p:sldLayoutId id="2147483672" r:id="rId4"/>
    <p:sldLayoutId id="2147483650" r:id="rId5"/>
    <p:sldLayoutId id="2147483666" r:id="rId6"/>
    <p:sldLayoutId id="2147483667" r:id="rId7"/>
    <p:sldLayoutId id="2147483668" r:id="rId8"/>
    <p:sldLayoutId id="2147483663" r:id="rId9"/>
    <p:sldLayoutId id="2147483651" r:id="rId10"/>
    <p:sldLayoutId id="2147483653" r:id="rId11"/>
    <p:sldLayoutId id="2147483652" r:id="rId12"/>
    <p:sldLayoutId id="2147483656" r:id="rId13"/>
    <p:sldLayoutId id="2147483673" r:id="rId14"/>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1A6CB96C-1C06-3B44-8615-D726F4477E8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8DF0E-90BF-EC4E-8934-156187A1162F}" type="datetimeFigureOut">
              <a:rPr lang="es-MX" smtClean="0"/>
              <a:t>31/01/2023</a:t>
            </a:fld>
            <a:endParaRPr lang="es-MX"/>
          </a:p>
        </p:txBody>
      </p:sp>
      <p:sp>
        <p:nvSpPr>
          <p:cNvPr id="5" name="Marcador de pie de página 4">
            <a:extLst>
              <a:ext uri="{FF2B5EF4-FFF2-40B4-BE49-F238E27FC236}">
                <a16:creationId xmlns:a16="http://schemas.microsoft.com/office/drawing/2014/main" id="{113D1A4B-ADA7-7043-82FA-F7032EB1772F}"/>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6802CF53-648D-B74F-A473-B4CC8BB23A51}"/>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19739B-ACC7-1A4E-906B-A9546BA1AB75}" type="slidenum">
              <a:rPr lang="es-MX" smtClean="0"/>
              <a:t>‹Nº›</a:t>
            </a:fld>
            <a:endParaRPr lang="es-MX"/>
          </a:p>
        </p:txBody>
      </p:sp>
    </p:spTree>
    <p:extLst>
      <p:ext uri="{BB962C8B-B14F-4D97-AF65-F5344CB8AC3E}">
        <p14:creationId xmlns:p14="http://schemas.microsoft.com/office/powerpoint/2010/main" val="182847217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54" r:id="rId1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40B205-6923-F7D2-83C5-DFF2B0D743F0}"/>
              </a:ext>
            </a:extLst>
          </p:cNvPr>
          <p:cNvSpPr>
            <a:spLocks noGrp="1"/>
          </p:cNvSpPr>
          <p:nvPr>
            <p:ph type="title"/>
          </p:nvPr>
        </p:nvSpPr>
        <p:spPr>
          <a:xfrm>
            <a:off x="363220" y="1798085"/>
            <a:ext cx="11465560" cy="1325563"/>
          </a:xfrm>
        </p:spPr>
        <p:txBody>
          <a:bodyPr lIns="91440" tIns="45720" rIns="91440" bIns="45720" anchor="t"/>
          <a:lstStyle/>
          <a:p>
            <a:r>
              <a:rPr lang="es-ES" dirty="0">
                <a:latin typeface="Montserrat SemiBold"/>
              </a:rPr>
              <a:t>CATÁLOGO DE DISPOSICIÓN DOCUMENTAL</a:t>
            </a:r>
          </a:p>
        </p:txBody>
      </p:sp>
      <p:sp>
        <p:nvSpPr>
          <p:cNvPr id="3" name="Marcador de contenido 2">
            <a:extLst>
              <a:ext uri="{FF2B5EF4-FFF2-40B4-BE49-F238E27FC236}">
                <a16:creationId xmlns:a16="http://schemas.microsoft.com/office/drawing/2014/main" id="{3DD6546D-87CD-4CA0-B58B-B8ED72589F58}"/>
              </a:ext>
            </a:extLst>
          </p:cNvPr>
          <p:cNvSpPr>
            <a:spLocks noGrp="1"/>
          </p:cNvSpPr>
          <p:nvPr>
            <p:ph idx="1"/>
          </p:nvPr>
        </p:nvSpPr>
        <p:spPr/>
        <p:txBody>
          <a:bodyPr lIns="91440" tIns="45720" rIns="91440" bIns="45720" anchor="t">
            <a:normAutofit/>
          </a:bodyPr>
          <a:lstStyle/>
          <a:p>
            <a:r>
              <a:rPr lang="es-ES" dirty="0">
                <a:latin typeface="Montserrat SemiBold"/>
              </a:rPr>
              <a:t>AGENCIA ESPACIAL MEXICANA </a:t>
            </a:r>
            <a:endParaRPr lang="es-ES"/>
          </a:p>
          <a:p>
            <a:endParaRPr lang="es-ES" dirty="0"/>
          </a:p>
        </p:txBody>
      </p:sp>
      <p:pic>
        <p:nvPicPr>
          <p:cNvPr id="5" name="Picture 5">
            <a:extLst>
              <a:ext uri="{FF2B5EF4-FFF2-40B4-BE49-F238E27FC236}">
                <a16:creationId xmlns:a16="http://schemas.microsoft.com/office/drawing/2014/main" id="{20A1370F-6618-663B-B8D2-25C6AC1252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8284" y="5186294"/>
            <a:ext cx="7505556" cy="840600"/>
          </a:xfrm>
          <a:prstGeom prst="rect">
            <a:avLst/>
          </a:prstGeom>
        </p:spPr>
      </p:pic>
    </p:spTree>
    <p:extLst>
      <p:ext uri="{BB962C8B-B14F-4D97-AF65-F5344CB8AC3E}">
        <p14:creationId xmlns:p14="http://schemas.microsoft.com/office/powerpoint/2010/main" val="97014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9C682FEE-C85F-9EDB-EF28-F720A78A4E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0720" y="52385"/>
            <a:ext cx="1249680" cy="1022989"/>
          </a:xfrm>
          <a:prstGeom prst="rect">
            <a:avLst/>
          </a:prstGeom>
        </p:spPr>
      </p:pic>
      <p:sp>
        <p:nvSpPr>
          <p:cNvPr id="3" name="Rectángulo 2">
            <a:extLst>
              <a:ext uri="{FF2B5EF4-FFF2-40B4-BE49-F238E27FC236}">
                <a16:creationId xmlns:a16="http://schemas.microsoft.com/office/drawing/2014/main" id="{A4DF14B9-ABB5-035B-D26C-7A01AF218834}"/>
              </a:ext>
            </a:extLst>
          </p:cNvPr>
          <p:cNvSpPr/>
          <p:nvPr/>
        </p:nvSpPr>
        <p:spPr>
          <a:xfrm>
            <a:off x="4807412" y="840724"/>
            <a:ext cx="6783077" cy="4401205"/>
          </a:xfrm>
          <a:prstGeom prst="rect">
            <a:avLst/>
          </a:prstGeom>
        </p:spPr>
        <p:txBody>
          <a:bodyPr wrap="squar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400" b="1" dirty="0">
                <a:latin typeface="Montserrat"/>
              </a:rPr>
              <a:t>Decretos:</a:t>
            </a:r>
          </a:p>
          <a:p>
            <a:endParaRPr lang="es-MX" sz="1400" b="1" dirty="0">
              <a:latin typeface="Montserrat"/>
            </a:endParaRPr>
          </a:p>
          <a:p>
            <a:r>
              <a:rPr lang="es-MX" sz="1400" dirty="0">
                <a:latin typeface="Montserrat"/>
              </a:rPr>
              <a:t>•Decreto por el que se expide el Presupuesto de Egresos para el Ejercicio Fiscal correspondiente</a:t>
            </a:r>
          </a:p>
          <a:p>
            <a:r>
              <a:rPr lang="es-MX" sz="1400" dirty="0">
                <a:latin typeface="Montserrat"/>
              </a:rPr>
              <a:t>•Decreto que establece las medidas para el uso eficiente, transparente y eficaz de los recursos públicos, y las acciones de disciplina presupuestaria en el ejercicio del gasto público, así como para la modernización de la Administración Pública Federal</a:t>
            </a:r>
          </a:p>
          <a:p>
            <a:r>
              <a:rPr lang="es-MX" sz="1400" dirty="0">
                <a:latin typeface="Montserrat"/>
              </a:rPr>
              <a:t>•Decreto por el que se aprueba el Programa para un Gobierno Cercano y Moderno 2013-2018</a:t>
            </a:r>
          </a:p>
          <a:p>
            <a:r>
              <a:rPr lang="es-MX" sz="1400" dirty="0">
                <a:latin typeface="Montserrat"/>
              </a:rPr>
              <a:t>•Decreto por el que se aprueba el Programa Nacional para la Igualdad de Oportunidades y no Discriminación contra las Mujeres 2013- 2018 (PROIGUALDAD)</a:t>
            </a:r>
          </a:p>
          <a:p>
            <a:r>
              <a:rPr lang="es-MX" sz="1400" dirty="0">
                <a:latin typeface="Montserrat"/>
              </a:rPr>
              <a:t>•Decreto por el que se aprueba el Programa para Democratizar la Productividad 2013-2018</a:t>
            </a:r>
          </a:p>
          <a:p>
            <a:r>
              <a:rPr lang="es-MX" sz="1400" dirty="0">
                <a:latin typeface="Montserrat"/>
              </a:rPr>
              <a:t>•Decreto por el que se aprueba el Programa Nacional para la Igualdad y no Discriminación 2014-2018</a:t>
            </a:r>
          </a:p>
          <a:p>
            <a:r>
              <a:rPr lang="es-MX" sz="1400" dirty="0">
                <a:latin typeface="Montserrat"/>
              </a:rPr>
              <a:t>•Decreto por el que se aprueba el Plan Nacional de Desarrollo 2013-2018</a:t>
            </a:r>
          </a:p>
          <a:p>
            <a:r>
              <a:rPr lang="es-MX" sz="1400" dirty="0">
                <a:latin typeface="Montserrat"/>
              </a:rPr>
              <a:t>•Decreto por el que se aprueba el Programa Sectorial de Comunicaciones y Transportes 2013-2018.</a:t>
            </a:r>
          </a:p>
        </p:txBody>
      </p:sp>
    </p:spTree>
    <p:extLst>
      <p:ext uri="{BB962C8B-B14F-4D97-AF65-F5344CB8AC3E}">
        <p14:creationId xmlns:p14="http://schemas.microsoft.com/office/powerpoint/2010/main" val="2854802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9C682FEE-C85F-9EDB-EF28-F720A78A4E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0720" y="52385"/>
            <a:ext cx="1249680" cy="1022989"/>
          </a:xfrm>
          <a:prstGeom prst="rect">
            <a:avLst/>
          </a:prstGeom>
        </p:spPr>
      </p:pic>
      <p:sp>
        <p:nvSpPr>
          <p:cNvPr id="2" name="Rectángulo 1">
            <a:extLst>
              <a:ext uri="{FF2B5EF4-FFF2-40B4-BE49-F238E27FC236}">
                <a16:creationId xmlns:a16="http://schemas.microsoft.com/office/drawing/2014/main" id="{59B8F82C-4232-92B2-8B9E-BB972A3933FD}"/>
              </a:ext>
            </a:extLst>
          </p:cNvPr>
          <p:cNvSpPr/>
          <p:nvPr/>
        </p:nvSpPr>
        <p:spPr>
          <a:xfrm>
            <a:off x="4746268" y="768000"/>
            <a:ext cx="7137976" cy="5909310"/>
          </a:xfrm>
          <a:prstGeom prst="rect">
            <a:avLst/>
          </a:prstGeom>
        </p:spPr>
        <p:txBody>
          <a:bodyPr wrap="squar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400" dirty="0">
                <a:latin typeface="Montserrat"/>
              </a:rPr>
              <a:t>•Acuerdo del Consejo Nacional del Sistema Nacional de Transparencia, Acceso a la Información Pública y Protección de Datos Personales, por el que se aprueban los Lineamientos técnicos generales para la publicación, homologación y estandarización de la información de las obligaciones establecidas en el título quinto y en la fracción IV del artículo 31 de la Ley General de Transparencia y Acceso a la Información Pública, que deben de difundir los sujetos obligados en los portales de Internet y en la Plataforma Nacional de Transparencia</a:t>
            </a:r>
          </a:p>
          <a:p>
            <a:pPr algn="just"/>
            <a:r>
              <a:rPr lang="es-MX" sz="1400" dirty="0">
                <a:latin typeface="Montserrat"/>
              </a:rPr>
              <a:t>•Acuerdo mediante el cual se modifican los Lineamientos Técnicos Generales para la publicación, homologación y estandarización de  la información de las obligaciones establecidas en el título quinto y en la fracción IV del artículo 31 de la Ley General de Transparencia y Acceso a la Información Pública, que deben de difundir los sujetos obligados en los portales de Internet y en la Plataforma Nacional de Transparencia; así como los criterios y formatos contenidos en los anexos de los propios lineamientos, derivado de la verificación diagnóstica realizada por los organismos garantes de la Federación y de las entidades federativas; asimismo se modifican las Directrices del Pleno del Consejo Nacional del Sistema Nacional de Transparencia, Acceso a la Información Pública y Protección de Datos Personales en materia de Verificación Diagnóstica de las obligaciones de transparencia y atención a la Denuncia por incumplimiento a  las obligaciones de  transparencia.</a:t>
            </a:r>
          </a:p>
          <a:p>
            <a:endParaRPr lang="es-MX" sz="1400" dirty="0">
              <a:latin typeface="Montserrat"/>
            </a:endParaRPr>
          </a:p>
          <a:p>
            <a:r>
              <a:rPr lang="es-MX" sz="1400" b="1" dirty="0">
                <a:latin typeface="Montserrat"/>
              </a:rPr>
              <a:t>Programas:</a:t>
            </a:r>
          </a:p>
          <a:p>
            <a:r>
              <a:rPr lang="es-MX" sz="1400" dirty="0">
                <a:latin typeface="Montserrat"/>
              </a:rPr>
              <a:t>•Programa Sectorial de Comunicaciones y Transportes 2013-2018</a:t>
            </a:r>
          </a:p>
          <a:p>
            <a:r>
              <a:rPr lang="es-MX" sz="1400" dirty="0">
                <a:latin typeface="Montserrat"/>
              </a:rPr>
              <a:t>•Programa de Trabajo Institucional 2018</a:t>
            </a:r>
          </a:p>
          <a:p>
            <a:endParaRPr lang="es-MX" sz="1400" dirty="0">
              <a:latin typeface="Montserrat"/>
            </a:endParaRPr>
          </a:p>
        </p:txBody>
      </p:sp>
    </p:spTree>
    <p:extLst>
      <p:ext uri="{BB962C8B-B14F-4D97-AF65-F5344CB8AC3E}">
        <p14:creationId xmlns:p14="http://schemas.microsoft.com/office/powerpoint/2010/main" val="4144294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9C682FEE-C85F-9EDB-EF28-F720A78A4E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0720" y="52385"/>
            <a:ext cx="1249680" cy="1022989"/>
          </a:xfrm>
          <a:prstGeom prst="rect">
            <a:avLst/>
          </a:prstGeom>
        </p:spPr>
      </p:pic>
      <p:sp>
        <p:nvSpPr>
          <p:cNvPr id="2" name="Rectángulo 1">
            <a:extLst>
              <a:ext uri="{FF2B5EF4-FFF2-40B4-BE49-F238E27FC236}">
                <a16:creationId xmlns:a16="http://schemas.microsoft.com/office/drawing/2014/main" id="{AB998DC0-60B5-C780-73E4-636725A0D34F}"/>
              </a:ext>
            </a:extLst>
          </p:cNvPr>
          <p:cNvSpPr/>
          <p:nvPr/>
        </p:nvSpPr>
        <p:spPr>
          <a:xfrm>
            <a:off x="4846910" y="696958"/>
            <a:ext cx="7246438" cy="5909310"/>
          </a:xfrm>
          <a:prstGeom prst="rect">
            <a:avLst/>
          </a:prstGeom>
        </p:spPr>
        <p:txBody>
          <a:bodyPr wrap="squar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400" b="1" dirty="0">
                <a:latin typeface="Montserrat"/>
              </a:rPr>
              <a:t>Códigos:</a:t>
            </a:r>
          </a:p>
          <a:p>
            <a:r>
              <a:rPr lang="es-MX" sz="1400" dirty="0">
                <a:latin typeface="Montserrat"/>
              </a:rPr>
              <a:t>•Código Civil Federal</a:t>
            </a:r>
          </a:p>
          <a:p>
            <a:r>
              <a:rPr lang="es-MX" sz="1400" dirty="0">
                <a:latin typeface="Montserrat"/>
              </a:rPr>
              <a:t>•Código Penal Federal</a:t>
            </a:r>
          </a:p>
          <a:p>
            <a:r>
              <a:rPr lang="es-MX" sz="1400" dirty="0">
                <a:latin typeface="Montserrat"/>
              </a:rPr>
              <a:t>•Código Federal de Procedimientos Civiles</a:t>
            </a:r>
          </a:p>
          <a:p>
            <a:r>
              <a:rPr lang="es-MX" sz="1400" dirty="0">
                <a:latin typeface="Montserrat"/>
              </a:rPr>
              <a:t>•Código Nacional de Procedimientos Penales</a:t>
            </a:r>
          </a:p>
          <a:p>
            <a:r>
              <a:rPr lang="es-MX" sz="1400" dirty="0">
                <a:latin typeface="Montserrat"/>
              </a:rPr>
              <a:t>•Código de conducta de las y los servidores públicos de la Agencia Espacial Mexicana</a:t>
            </a:r>
          </a:p>
          <a:p>
            <a:endParaRPr lang="es-MX" sz="1400" b="1" dirty="0">
              <a:latin typeface="Montserrat"/>
            </a:endParaRPr>
          </a:p>
          <a:p>
            <a:r>
              <a:rPr lang="es-MX" sz="1400" b="1" dirty="0">
                <a:latin typeface="Montserrat"/>
              </a:rPr>
              <a:t>Estatuto:</a:t>
            </a:r>
          </a:p>
          <a:p>
            <a:r>
              <a:rPr lang="es-MX" sz="1400" dirty="0">
                <a:latin typeface="Montserrat"/>
              </a:rPr>
              <a:t>•Estatuto Orgánico de la Agencia Espacial Mexicana</a:t>
            </a:r>
          </a:p>
          <a:p>
            <a:endParaRPr lang="es-MX" sz="1400" dirty="0">
              <a:latin typeface="Montserrat"/>
            </a:endParaRPr>
          </a:p>
          <a:p>
            <a:r>
              <a:rPr lang="es-MX" sz="1400" b="1" dirty="0">
                <a:latin typeface="Montserrat"/>
              </a:rPr>
              <a:t>Manuales:</a:t>
            </a:r>
          </a:p>
          <a:p>
            <a:r>
              <a:rPr lang="es-MX" sz="1400" dirty="0">
                <a:latin typeface="Montserrat"/>
              </a:rPr>
              <a:t>•Manual de Organización de la Agencia Espacial Mexicana</a:t>
            </a:r>
          </a:p>
          <a:p>
            <a:r>
              <a:rPr lang="es-MX" sz="1400" dirty="0">
                <a:latin typeface="Montserrat"/>
              </a:rPr>
              <a:t>•Manual de Procedimientos de la Agencia Espacial Mexicana (en proceso)</a:t>
            </a:r>
          </a:p>
          <a:p>
            <a:r>
              <a:rPr lang="es-MX" sz="1400" dirty="0">
                <a:latin typeface="Montserrat"/>
              </a:rPr>
              <a:t>•Manual Administrativo de Aplicación General en Materia de Adquisiciones, Arrendamientos y Servicios del Sector Público</a:t>
            </a:r>
          </a:p>
          <a:p>
            <a:r>
              <a:rPr lang="es-MX" sz="1400" dirty="0">
                <a:latin typeface="Montserrat"/>
              </a:rPr>
              <a:t>•Manual Administrativo de Aplicación General en Materia de Recursos Financieros</a:t>
            </a:r>
          </a:p>
          <a:p>
            <a:r>
              <a:rPr lang="es-MX" sz="1400" dirty="0">
                <a:latin typeface="Montserrat"/>
              </a:rPr>
              <a:t>•Manual Administrativo de Aplicación General en Materia de Obras Públicas y Servicios Relacionados con las Mismas</a:t>
            </a:r>
          </a:p>
          <a:p>
            <a:r>
              <a:rPr lang="es-MX" sz="1400" dirty="0">
                <a:latin typeface="Montserrat"/>
              </a:rPr>
              <a:t>•Manual Administrativo de Aplicación General en Materia de Transparencia y de Archivos</a:t>
            </a:r>
          </a:p>
          <a:p>
            <a:r>
              <a:rPr lang="es-MX" sz="1400" dirty="0">
                <a:latin typeface="Montserrat"/>
              </a:rPr>
              <a:t>•Manual Administrativo de Aplicación General en Materia de Control Interno</a:t>
            </a:r>
          </a:p>
          <a:p>
            <a:r>
              <a:rPr lang="es-MX" sz="1400" dirty="0">
                <a:latin typeface="Montserrat"/>
              </a:rPr>
              <a:t>•Manual Administrativo de Aplicación General en materia de Recursos Humanos y Organización</a:t>
            </a:r>
          </a:p>
          <a:p>
            <a:r>
              <a:rPr lang="es-MX" sz="1400" dirty="0">
                <a:latin typeface="Montserrat"/>
              </a:rPr>
              <a:t>•Manual Administrativo de Aplicación General en Materia de Tecnologías de la Información y Comunicaciones, y en la de Seguridad de la Información</a:t>
            </a:r>
          </a:p>
        </p:txBody>
      </p:sp>
    </p:spTree>
    <p:extLst>
      <p:ext uri="{BB962C8B-B14F-4D97-AF65-F5344CB8AC3E}">
        <p14:creationId xmlns:p14="http://schemas.microsoft.com/office/powerpoint/2010/main" val="1055888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9C682FEE-C85F-9EDB-EF28-F720A78A4E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0720" y="52385"/>
            <a:ext cx="1249680" cy="1022989"/>
          </a:xfrm>
          <a:prstGeom prst="rect">
            <a:avLst/>
          </a:prstGeom>
        </p:spPr>
      </p:pic>
      <p:sp>
        <p:nvSpPr>
          <p:cNvPr id="2" name="Rectángulo 1">
            <a:extLst>
              <a:ext uri="{FF2B5EF4-FFF2-40B4-BE49-F238E27FC236}">
                <a16:creationId xmlns:a16="http://schemas.microsoft.com/office/drawing/2014/main" id="{99CCF6AF-C2EA-599B-B3AA-FB8E1AE4456B}"/>
              </a:ext>
            </a:extLst>
          </p:cNvPr>
          <p:cNvSpPr/>
          <p:nvPr/>
        </p:nvSpPr>
        <p:spPr>
          <a:xfrm>
            <a:off x="4741792" y="1114784"/>
            <a:ext cx="7222483" cy="3683060"/>
          </a:xfrm>
          <a:prstGeom prst="rect">
            <a:avLst/>
          </a:prstGeom>
        </p:spPr>
        <p:txBody>
          <a:bodyPr wrap="squar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41300" algn="just">
              <a:spcBef>
                <a:spcPts val="5"/>
              </a:spcBef>
              <a:spcAft>
                <a:spcPts val="0"/>
              </a:spcAft>
            </a:pPr>
            <a:r>
              <a:rPr lang="es-MX" sz="1400" b="1" dirty="0">
                <a:latin typeface="Montserrat"/>
                <a:ea typeface="Arial Narrow" panose="020B0606020202030204" pitchFamily="34" charset="0"/>
                <a:cs typeface="Arial Narrow" panose="020B0606020202030204" pitchFamily="34" charset="0"/>
              </a:rPr>
              <a:t>Otros:</a:t>
            </a:r>
          </a:p>
          <a:p>
            <a:pPr marL="241300" algn="just">
              <a:spcBef>
                <a:spcPts val="350"/>
              </a:spcBef>
              <a:spcAft>
                <a:spcPts val="0"/>
              </a:spcAft>
            </a:pPr>
            <a:r>
              <a:rPr lang="es-MX" sz="1400" dirty="0">
                <a:latin typeface="Montserrat"/>
                <a:ea typeface="Arial Narrow" panose="020B0606020202030204" pitchFamily="34" charset="0"/>
                <a:cs typeface="Arial Narrow" panose="020B0606020202030204" pitchFamily="34" charset="0"/>
              </a:rPr>
              <a:t>•Políticas, Bases y Lineamientos en Materia de Adquisiciones, Arrendamientos y Servicios de la Agencia Espacial Mexicana</a:t>
            </a:r>
          </a:p>
          <a:p>
            <a:pPr marL="241300" algn="just">
              <a:spcBef>
                <a:spcPts val="350"/>
              </a:spcBef>
              <a:spcAft>
                <a:spcPts val="0"/>
              </a:spcAft>
            </a:pPr>
            <a:r>
              <a:rPr lang="es-MX" sz="1400" dirty="0">
                <a:latin typeface="Montserrat"/>
                <a:ea typeface="Arial Narrow" panose="020B0606020202030204" pitchFamily="34" charset="0"/>
                <a:cs typeface="Arial Narrow" panose="020B0606020202030204" pitchFamily="34" charset="0"/>
              </a:rPr>
              <a:t>•Procedimiento de atención al buzón de quejas y sugerencias del Comité de Ética y de Prevención de Conflictos de Interés.</a:t>
            </a:r>
          </a:p>
          <a:p>
            <a:pPr marL="241300" algn="just">
              <a:spcBef>
                <a:spcPts val="350"/>
              </a:spcBef>
              <a:spcAft>
                <a:spcPts val="0"/>
              </a:spcAft>
            </a:pPr>
            <a:r>
              <a:rPr lang="es-MX" sz="1400" dirty="0">
                <a:latin typeface="Montserrat"/>
                <a:ea typeface="Arial Narrow" panose="020B0606020202030204" pitchFamily="34" charset="0"/>
                <a:cs typeface="Arial Narrow" panose="020B0606020202030204" pitchFamily="34" charset="0"/>
              </a:rPr>
              <a:t>• Protocolo de Actuación de los Comités de Ética y de Prevención de Conflictos de Interés en la Atención de Presuntos Actos de </a:t>
            </a:r>
            <a:r>
              <a:rPr lang="es-MX" sz="1400" dirty="0">
                <a:latin typeface="Montserrat"/>
              </a:rPr>
              <a:t>Discriminación</a:t>
            </a:r>
          </a:p>
          <a:p>
            <a:pPr marL="241300" algn="just">
              <a:spcBef>
                <a:spcPts val="350"/>
              </a:spcBef>
              <a:spcAft>
                <a:spcPts val="0"/>
              </a:spcAft>
            </a:pPr>
            <a:r>
              <a:rPr lang="es-MX" sz="1400" dirty="0">
                <a:latin typeface="Montserrat"/>
                <a:ea typeface="Arial Narrow" panose="020B0606020202030204" pitchFamily="34" charset="0"/>
                <a:cs typeface="Arial Narrow" panose="020B0606020202030204" pitchFamily="34" charset="0"/>
              </a:rPr>
              <a:t>• </a:t>
            </a:r>
            <a:r>
              <a:rPr lang="es-MX" sz="1400" dirty="0">
                <a:latin typeface="Montserrat"/>
              </a:rPr>
              <a:t>Protocolo para la prevención, atención y sanción del hostigamiento sexual y acoso sexual</a:t>
            </a:r>
          </a:p>
          <a:p>
            <a:pPr marL="241300" algn="just">
              <a:spcBef>
                <a:spcPts val="350"/>
              </a:spcBef>
              <a:spcAft>
                <a:spcPts val="0"/>
              </a:spcAft>
            </a:pPr>
            <a:r>
              <a:rPr lang="es-MX" sz="1400" dirty="0">
                <a:latin typeface="Montserrat"/>
                <a:ea typeface="Arial Narrow" panose="020B0606020202030204" pitchFamily="34" charset="0"/>
                <a:cs typeface="Arial Narrow" panose="020B0606020202030204" pitchFamily="34" charset="0"/>
              </a:rPr>
              <a:t>• </a:t>
            </a:r>
            <a:r>
              <a:rPr lang="es-MX" sz="1400" dirty="0">
                <a:latin typeface="Montserrat"/>
              </a:rPr>
              <a:t>Reglas de Operación del Fondo Sectorial de Investigación en Actividades Espaciales (FIDAE)</a:t>
            </a:r>
          </a:p>
          <a:p>
            <a:pPr marL="241300" algn="just">
              <a:spcBef>
                <a:spcPts val="350"/>
              </a:spcBef>
              <a:spcAft>
                <a:spcPts val="0"/>
              </a:spcAft>
            </a:pPr>
            <a:r>
              <a:rPr lang="es-MX" sz="1400" dirty="0">
                <a:latin typeface="Montserrat"/>
                <a:ea typeface="Arial Narrow" panose="020B0606020202030204" pitchFamily="34" charset="0"/>
                <a:cs typeface="Arial Narrow" panose="020B0606020202030204" pitchFamily="34" charset="0"/>
              </a:rPr>
              <a:t>• </a:t>
            </a:r>
            <a:r>
              <a:rPr lang="es-MX" sz="1400" dirty="0">
                <a:latin typeface="Montserrat"/>
              </a:rPr>
              <a:t>Protocolo de actuación en materia de contrataciones públicas, otorgamiento y prórroga de licencias, permisos, autorizaciones y concesiones.</a:t>
            </a:r>
          </a:p>
          <a:p>
            <a:pPr marL="241300" algn="just">
              <a:spcBef>
                <a:spcPts val="350"/>
              </a:spcBef>
              <a:spcAft>
                <a:spcPts val="0"/>
              </a:spcAft>
            </a:pPr>
            <a:endParaRPr lang="es-MX" sz="1400" dirty="0">
              <a:latin typeface="Montserrat"/>
              <a:ea typeface="Arial Narrow" panose="020B0606020202030204" pitchFamily="34" charset="0"/>
              <a:cs typeface="Arial Narrow" panose="020B0606020202030204" pitchFamily="34" charset="0"/>
            </a:endParaRPr>
          </a:p>
        </p:txBody>
      </p:sp>
    </p:spTree>
    <p:extLst>
      <p:ext uri="{BB962C8B-B14F-4D97-AF65-F5344CB8AC3E}">
        <p14:creationId xmlns:p14="http://schemas.microsoft.com/office/powerpoint/2010/main" val="211172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023D4BF-5098-C363-013C-56121925A4AE}"/>
              </a:ext>
            </a:extLst>
          </p:cNvPr>
          <p:cNvSpPr/>
          <p:nvPr/>
        </p:nvSpPr>
        <p:spPr>
          <a:xfrm>
            <a:off x="160717" y="666228"/>
            <a:ext cx="4360489" cy="400110"/>
          </a:xfrm>
          <a:prstGeom prst="rect">
            <a:avLst/>
          </a:prstGeom>
        </p:spPr>
        <p:txBody>
          <a:bodyPr wrap="non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rabicPeriod" startAt="7"/>
            </a:pPr>
            <a:r>
              <a:rPr lang="es-ES_tradnl" sz="2000" b="1" dirty="0">
                <a:latin typeface="Montserrat SemiBold"/>
                <a:cs typeface="Arial"/>
              </a:rPr>
              <a:t>Metodología de Elaboración</a:t>
            </a:r>
          </a:p>
        </p:txBody>
      </p:sp>
      <p:sp>
        <p:nvSpPr>
          <p:cNvPr id="9" name="3 CuadroTexto">
            <a:extLst>
              <a:ext uri="{FF2B5EF4-FFF2-40B4-BE49-F238E27FC236}">
                <a16:creationId xmlns:a16="http://schemas.microsoft.com/office/drawing/2014/main" id="{25FAAE8E-099A-A3C0-6697-CE66752F22EF}"/>
              </a:ext>
            </a:extLst>
          </p:cNvPr>
          <p:cNvSpPr txBox="1"/>
          <p:nvPr/>
        </p:nvSpPr>
        <p:spPr>
          <a:xfrm>
            <a:off x="4511847" y="117052"/>
            <a:ext cx="7111195" cy="6832640"/>
          </a:xfrm>
          <a:prstGeom prst="rect">
            <a:avLst/>
          </a:prstGeom>
          <a:noFill/>
        </p:spPr>
        <p:txBody>
          <a:bodyPr wrap="square" lIns="91440" tIns="45720" rIns="91440" bIns="45720" rtlCol="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MX" sz="1400" dirty="0">
                <a:latin typeface="Montserrat"/>
                <a:cs typeface="Arial"/>
              </a:rPr>
              <a:t>Para elaborara el presente Catálogo de Disposición Documental se dio seguimiento a lo estipulado en el </a:t>
            </a:r>
            <a:r>
              <a:rPr lang="es-MX" sz="1400" b="1" dirty="0">
                <a:latin typeface="Montserrat"/>
                <a:cs typeface="Arial"/>
              </a:rPr>
              <a:t>Instructivo para la elaboración del Catálogo de Disposición Documental</a:t>
            </a:r>
            <a:r>
              <a:rPr lang="es-MX" sz="1400" dirty="0">
                <a:latin typeface="Montserrat"/>
                <a:cs typeface="Arial"/>
              </a:rPr>
              <a:t> publicado por el Archivo General de la Nación y que para tal motivo señala las siguientes cuatro etapas: </a:t>
            </a:r>
            <a:endParaRPr lang="es-MX" sz="1400" dirty="0">
              <a:latin typeface="Montserrat"/>
              <a:cs typeface="Arial" panose="020B0604020202020204" pitchFamily="34" charset="0"/>
            </a:endParaRPr>
          </a:p>
          <a:p>
            <a:pPr algn="just"/>
            <a:endParaRPr lang="es-MX" sz="1400" i="1" dirty="0">
              <a:latin typeface="Montserrat"/>
              <a:cs typeface="Arial" panose="020B0604020202020204" pitchFamily="34" charset="0"/>
            </a:endParaRPr>
          </a:p>
          <a:p>
            <a:pPr marL="342900" indent="-342900" algn="just">
              <a:buFont typeface="+mj-lt"/>
              <a:buAutoNum type="alphaLcParenR"/>
            </a:pPr>
            <a:r>
              <a:rPr lang="es-MX" sz="1400" b="1" dirty="0">
                <a:latin typeface="Montserrat"/>
                <a:cs typeface="Arial"/>
              </a:rPr>
              <a:t>Identificación </a:t>
            </a:r>
            <a:endParaRPr lang="es-MX" sz="1400" b="1" dirty="0">
              <a:latin typeface="Montserrat"/>
              <a:cs typeface="Arial" panose="020B0604020202020204" pitchFamily="34" charset="0"/>
            </a:endParaRPr>
          </a:p>
          <a:p>
            <a:pPr marL="342900" indent="-342900" algn="just">
              <a:buFont typeface="+mj-lt"/>
              <a:buAutoNum type="alphaLcParenR"/>
            </a:pPr>
            <a:r>
              <a:rPr lang="es-MX" sz="1400" b="1" dirty="0">
                <a:latin typeface="Montserrat"/>
                <a:cs typeface="Arial"/>
              </a:rPr>
              <a:t>Valoración</a:t>
            </a:r>
          </a:p>
          <a:p>
            <a:pPr marL="342900" indent="-342900" algn="just">
              <a:buFont typeface="+mj-lt"/>
              <a:buAutoNum type="alphaLcParenR"/>
            </a:pPr>
            <a:r>
              <a:rPr lang="es-MX" sz="1400" b="1" dirty="0">
                <a:latin typeface="Montserrat"/>
                <a:cs typeface="Arial"/>
              </a:rPr>
              <a:t>Regulación </a:t>
            </a:r>
            <a:endParaRPr lang="es-MX" sz="1400" b="1" dirty="0">
              <a:latin typeface="Montserrat"/>
              <a:cs typeface="Arial" panose="020B0604020202020204" pitchFamily="34" charset="0"/>
            </a:endParaRPr>
          </a:p>
          <a:p>
            <a:pPr marL="342900" indent="-342900" algn="just">
              <a:buFont typeface="+mj-lt"/>
              <a:buAutoNum type="alphaLcParenR"/>
            </a:pPr>
            <a:r>
              <a:rPr lang="es-MX" sz="1400" b="1" dirty="0">
                <a:latin typeface="Montserrat"/>
                <a:cs typeface="Arial"/>
              </a:rPr>
              <a:t>Control </a:t>
            </a:r>
            <a:endParaRPr lang="es-MX" sz="1400" b="1" dirty="0">
              <a:latin typeface="Montserrat"/>
              <a:cs typeface="Arial" panose="020B0604020202020204" pitchFamily="34" charset="0"/>
            </a:endParaRPr>
          </a:p>
          <a:p>
            <a:pPr algn="just"/>
            <a:endParaRPr lang="es-MX" sz="900" dirty="0">
              <a:latin typeface="Montserrat"/>
              <a:cs typeface="Arial" panose="020B0604020202020204" pitchFamily="34" charset="0"/>
            </a:endParaRPr>
          </a:p>
          <a:p>
            <a:pPr algn="just"/>
            <a:r>
              <a:rPr lang="es-MX" sz="1400" dirty="0">
                <a:latin typeface="Montserrat"/>
                <a:cs typeface="Arial"/>
              </a:rPr>
              <a:t>Para lograr la integración del Catálogo de Disposición Documental, en cada etapa se llevaron a cabo tareas específicas con la finalidad de contar con el instrumento de control archivístico indispensable para la adecuada organización, control y manejo de los expedientes de archivo.</a:t>
            </a:r>
          </a:p>
          <a:p>
            <a:pPr algn="just"/>
            <a:endParaRPr lang="es-MX" sz="1400" dirty="0">
              <a:latin typeface="Montserrat"/>
              <a:cs typeface="Arial" panose="020B0604020202020204" pitchFamily="34" charset="0"/>
            </a:endParaRPr>
          </a:p>
          <a:p>
            <a:pPr algn="just"/>
            <a:r>
              <a:rPr lang="es-MX" sz="1400" dirty="0">
                <a:latin typeface="Montserrat"/>
                <a:cs typeface="Arial"/>
              </a:rPr>
              <a:t>Las tareas se llevaron a cabo de la siguiente manera:</a:t>
            </a:r>
          </a:p>
          <a:p>
            <a:pPr algn="just"/>
            <a:endParaRPr lang="es-MX" sz="1400" dirty="0">
              <a:latin typeface="Montserrat"/>
              <a:cs typeface="Arial" panose="020B0604020202020204" pitchFamily="34" charset="0"/>
            </a:endParaRPr>
          </a:p>
          <a:p>
            <a:pPr marL="228600" indent="-228600" algn="just">
              <a:buFont typeface="+mj-lt"/>
              <a:buAutoNum type="alphaLcParenR"/>
            </a:pPr>
            <a:r>
              <a:rPr lang="es-MX" sz="1400" b="1" dirty="0">
                <a:latin typeface="Montserrat"/>
                <a:cs typeface="Arial"/>
              </a:rPr>
              <a:t>Identificación</a:t>
            </a:r>
          </a:p>
          <a:p>
            <a:pPr algn="just"/>
            <a:endParaRPr lang="es-MX" sz="900" dirty="0">
              <a:latin typeface="Montserrat"/>
              <a:cs typeface="Arial" panose="020B0604020202020204" pitchFamily="34" charset="0"/>
            </a:endParaRPr>
          </a:p>
          <a:p>
            <a:pPr algn="just"/>
            <a:r>
              <a:rPr lang="es-MX" sz="1400" dirty="0">
                <a:latin typeface="Montserrat"/>
                <a:cs typeface="Arial"/>
              </a:rPr>
              <a:t>Se revisaron de cada uno de los elementos que conforman las series documentales, la función del sujeto que la genera y el documento que resulta de ésta lo que representó:</a:t>
            </a:r>
          </a:p>
          <a:p>
            <a:pPr algn="just"/>
            <a:endParaRPr lang="es-MX" sz="1400" dirty="0">
              <a:latin typeface="Montserrat"/>
              <a:cs typeface="Arial" panose="020B0604020202020204" pitchFamily="34" charset="0"/>
            </a:endParaRPr>
          </a:p>
          <a:p>
            <a:pPr marL="228600" indent="-228600" algn="just">
              <a:buFont typeface="+mj-lt"/>
              <a:buAutoNum type="arabicPeriod"/>
            </a:pPr>
            <a:r>
              <a:rPr lang="es-MX" sz="1400" dirty="0">
                <a:latin typeface="Montserrat"/>
                <a:cs typeface="Arial"/>
              </a:rPr>
              <a:t>Recopilar y posteriormente analizar la información institucional de la Agencia Espacial Mexicana para comprender su estructura interna y las atribuciones de cada una de las unidades administrativas y sustantivas que integran la Agencia.</a:t>
            </a:r>
          </a:p>
          <a:p>
            <a:pPr algn="just"/>
            <a:endParaRPr lang="es-MX" sz="1400" dirty="0">
              <a:latin typeface="Montserrat"/>
              <a:cs typeface="Arial" panose="020B0604020202020204" pitchFamily="34" charset="0"/>
            </a:endParaRPr>
          </a:p>
          <a:p>
            <a:pPr marL="285750" indent="-285750">
              <a:buFont typeface="Arial" panose="020B0604020202020204" pitchFamily="34" charset="0"/>
              <a:buChar char="•"/>
            </a:pPr>
            <a:r>
              <a:rPr lang="es-MX" sz="1400" dirty="0">
                <a:latin typeface="Montserrat"/>
                <a:cs typeface="Arial"/>
              </a:rPr>
              <a:t>Ley que crea la Agencia Espacial Mexicana</a:t>
            </a:r>
          </a:p>
          <a:p>
            <a:pPr marL="285750" indent="-285750">
              <a:buFont typeface="Arial" panose="020B0604020202020204" pitchFamily="34" charset="0"/>
              <a:buChar char="•"/>
            </a:pPr>
            <a:r>
              <a:rPr lang="es-MX" sz="1400" dirty="0">
                <a:latin typeface="Montserrat"/>
                <a:cs typeface="Arial"/>
              </a:rPr>
              <a:t>Estatuto Orgánico de la Agencia Espacial Mexicana</a:t>
            </a:r>
            <a:endParaRPr lang="es-MX" sz="1400" dirty="0">
              <a:solidFill>
                <a:srgbClr val="FF0000"/>
              </a:solidFill>
              <a:latin typeface="Montserrat"/>
              <a:cs typeface="Arial"/>
            </a:endParaRPr>
          </a:p>
          <a:p>
            <a:pPr marL="285750" indent="-285750">
              <a:buFont typeface="Arial" panose="020B0604020202020204" pitchFamily="34" charset="0"/>
              <a:buChar char="•"/>
            </a:pPr>
            <a:r>
              <a:rPr lang="es-MX" sz="1400" dirty="0">
                <a:latin typeface="Montserrat"/>
                <a:cs typeface="Arial"/>
              </a:rPr>
              <a:t>Manual de organización </a:t>
            </a:r>
            <a:endParaRPr lang="es-MX" sz="1400" dirty="0">
              <a:solidFill>
                <a:srgbClr val="FF0000"/>
              </a:solidFill>
              <a:latin typeface="Montserrat"/>
              <a:cs typeface="Arial" panose="020B0604020202020204" pitchFamily="34" charset="0"/>
            </a:endParaRPr>
          </a:p>
        </p:txBody>
      </p:sp>
    </p:spTree>
    <p:extLst>
      <p:ext uri="{BB962C8B-B14F-4D97-AF65-F5344CB8AC3E}">
        <p14:creationId xmlns:p14="http://schemas.microsoft.com/office/powerpoint/2010/main" val="481581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CuadroTexto">
            <a:extLst>
              <a:ext uri="{FF2B5EF4-FFF2-40B4-BE49-F238E27FC236}">
                <a16:creationId xmlns:a16="http://schemas.microsoft.com/office/drawing/2014/main" id="{671D46D3-4FE3-DB10-0C0F-AC497557E03A}"/>
              </a:ext>
            </a:extLst>
          </p:cNvPr>
          <p:cNvSpPr txBox="1"/>
          <p:nvPr/>
        </p:nvSpPr>
        <p:spPr>
          <a:xfrm>
            <a:off x="909126" y="303506"/>
            <a:ext cx="9187299" cy="5909310"/>
          </a:xfrm>
          <a:prstGeom prst="rect">
            <a:avLst/>
          </a:prstGeom>
          <a:noFill/>
        </p:spPr>
        <p:txBody>
          <a:bodyPr wrap="square" lIns="91440" tIns="45720" rIns="91440" bIns="45720" rtlCol="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just">
              <a:buFont typeface="+mj-lt"/>
              <a:buAutoNum type="arabicPeriod" startAt="2"/>
            </a:pPr>
            <a:r>
              <a:rPr lang="es-MX" sz="1400" dirty="0">
                <a:latin typeface="Montserrat"/>
                <a:cs typeface="Arial"/>
              </a:rPr>
              <a:t>Identificar las funciones que las unidades administrativas y sustantivas de la Agencia Espacial Mexicana realizan y determinar cuáles son los documentos de archivo que generan.</a:t>
            </a:r>
          </a:p>
          <a:p>
            <a:pPr marL="228600" indent="-228600" algn="just">
              <a:buFont typeface="+mj-lt"/>
              <a:buAutoNum type="arabicPeriod" startAt="2"/>
            </a:pPr>
            <a:endParaRPr lang="es-MX" sz="1400" dirty="0">
              <a:latin typeface="Montserrat"/>
              <a:cs typeface="Arial" panose="020B0604020202020204" pitchFamily="34" charset="0"/>
            </a:endParaRPr>
          </a:p>
          <a:p>
            <a:pPr marL="228600" indent="-228600" algn="just">
              <a:buFont typeface="+mj-lt"/>
              <a:buAutoNum type="arabicPeriod" startAt="2"/>
            </a:pPr>
            <a:r>
              <a:rPr lang="es-MX" sz="1400" dirty="0">
                <a:latin typeface="Montserrat"/>
                <a:cs typeface="Arial"/>
              </a:rPr>
              <a:t>Establecer las secciones, series y subseries documentales aplicables a la Agencia según las funciones de las unidades administrativas y sustantivas.</a:t>
            </a:r>
          </a:p>
          <a:p>
            <a:pPr marL="228600" indent="-228600" algn="just">
              <a:buFont typeface="+mj-lt"/>
              <a:buAutoNum type="arabicPeriod" startAt="2"/>
            </a:pPr>
            <a:endParaRPr lang="es-ES_tradnl" sz="1400" dirty="0">
              <a:latin typeface="Montserrat"/>
              <a:cs typeface="Arial" panose="020B0604020202020204" pitchFamily="34" charset="0"/>
            </a:endParaRPr>
          </a:p>
          <a:p>
            <a:pPr marL="228600" indent="-228600" algn="just">
              <a:buFont typeface="+mj-lt"/>
              <a:buAutoNum type="arabicPeriod" startAt="4"/>
            </a:pPr>
            <a:r>
              <a:rPr lang="es-MX" sz="1400" dirty="0">
                <a:latin typeface="Montserrat"/>
                <a:cs typeface="Arial"/>
              </a:rPr>
              <a:t>Identificaron los asuntos de cada serie documental para poder integrar los expedientes de archivo según la normatividad aplicable.</a:t>
            </a:r>
          </a:p>
          <a:p>
            <a:pPr marL="228600" indent="-228600" algn="just">
              <a:buFont typeface="+mj-lt"/>
              <a:buAutoNum type="arabicPeriod" startAt="4"/>
            </a:pPr>
            <a:endParaRPr lang="es-MX" sz="1400" dirty="0">
              <a:latin typeface="Montserrat"/>
              <a:cs typeface="Arial" panose="020B0604020202020204" pitchFamily="34" charset="0"/>
            </a:endParaRPr>
          </a:p>
          <a:p>
            <a:pPr marL="228600" indent="-228600" algn="just">
              <a:buFont typeface="+mj-lt"/>
              <a:buAutoNum type="arabicPeriod" startAt="4"/>
            </a:pPr>
            <a:r>
              <a:rPr lang="es-MX" sz="1400" dirty="0">
                <a:latin typeface="Montserrat"/>
                <a:cs typeface="Arial"/>
              </a:rPr>
              <a:t>Entrevistar a los responsables de las unidades administrativas y sustantivas generadoras de la documentación, con lo que se logró:</a:t>
            </a:r>
          </a:p>
          <a:p>
            <a:pPr marL="228600" indent="-228600" algn="just">
              <a:buFont typeface="+mj-lt"/>
              <a:buAutoNum type="arabicPeriod" startAt="4"/>
            </a:pPr>
            <a:endParaRPr lang="es-MX" sz="1400" dirty="0">
              <a:latin typeface="Montserrat"/>
              <a:cs typeface="Arial" panose="020B0604020202020204" pitchFamily="34" charset="0"/>
            </a:endParaRPr>
          </a:p>
          <a:p>
            <a:pPr marL="228600" indent="-228600" algn="just">
              <a:buFont typeface="+mj-lt"/>
              <a:buAutoNum type="alphaLcParenR"/>
            </a:pPr>
            <a:r>
              <a:rPr lang="es-MX" sz="1400" dirty="0">
                <a:latin typeface="Montserrat"/>
                <a:cs typeface="Arial"/>
              </a:rPr>
              <a:t>Reconocer el área generadora de la documentación.</a:t>
            </a:r>
          </a:p>
          <a:p>
            <a:pPr marL="228600" indent="-228600" algn="just">
              <a:buFont typeface="+mj-lt"/>
              <a:buAutoNum type="alphaLcParenR"/>
            </a:pPr>
            <a:endParaRPr lang="es-MX" sz="1400" dirty="0">
              <a:latin typeface="Montserrat"/>
              <a:cs typeface="Arial" panose="020B0604020202020204" pitchFamily="34" charset="0"/>
            </a:endParaRPr>
          </a:p>
          <a:p>
            <a:pPr marL="228600" indent="-228600" algn="just">
              <a:buFont typeface="+mj-lt"/>
              <a:buAutoNum type="alphaLcParenR"/>
            </a:pPr>
            <a:r>
              <a:rPr lang="es-MX" sz="1400" dirty="0">
                <a:latin typeface="Montserrat"/>
                <a:cs typeface="Arial"/>
              </a:rPr>
              <a:t>Ratificar las funciones que desempeñan los responsables de generar la información. </a:t>
            </a:r>
          </a:p>
          <a:p>
            <a:pPr marL="228600" indent="-228600" algn="just">
              <a:buFont typeface="+mj-lt"/>
              <a:buAutoNum type="alphaLcParenR"/>
            </a:pPr>
            <a:endParaRPr lang="es-MX" sz="1400" dirty="0">
              <a:latin typeface="Montserrat"/>
              <a:cs typeface="Arial" panose="020B0604020202020204" pitchFamily="34" charset="0"/>
            </a:endParaRPr>
          </a:p>
          <a:p>
            <a:pPr marL="228600" indent="-228600" algn="just">
              <a:buFont typeface="+mj-lt"/>
              <a:buAutoNum type="alphaLcParenR"/>
            </a:pPr>
            <a:r>
              <a:rPr lang="es-MX" sz="1400" dirty="0">
                <a:latin typeface="Montserrat"/>
                <a:cs typeface="Arial"/>
              </a:rPr>
              <a:t>Identificar el contenido de las series y en su caso las subseries documentales. </a:t>
            </a:r>
            <a:endParaRPr lang="es-MX" sz="1400" dirty="0">
              <a:latin typeface="Montserrat"/>
              <a:cs typeface="Arial" panose="020B0604020202020204" pitchFamily="34" charset="0"/>
            </a:endParaRPr>
          </a:p>
          <a:p>
            <a:pPr marL="228600" indent="-228600" algn="just">
              <a:buFont typeface="+mj-lt"/>
              <a:buAutoNum type="alphaLcParenR"/>
            </a:pPr>
            <a:endParaRPr lang="es-MX" sz="1400" dirty="0">
              <a:latin typeface="Montserrat"/>
              <a:cs typeface="Arial" panose="020B0604020202020204" pitchFamily="34" charset="0"/>
            </a:endParaRPr>
          </a:p>
          <a:p>
            <a:pPr marL="228600" indent="-228600" algn="just">
              <a:buFont typeface="+mj-lt"/>
              <a:buAutoNum type="alphaLcParenR"/>
            </a:pPr>
            <a:r>
              <a:rPr lang="es-MX" sz="1400" dirty="0">
                <a:latin typeface="Montserrat"/>
                <a:cs typeface="Arial"/>
              </a:rPr>
              <a:t>Detectar las unidades administrativas y sustantivas que tienen relación en la generación de la información de la entidad. </a:t>
            </a:r>
            <a:endParaRPr lang="es-MX" sz="1400" dirty="0">
              <a:latin typeface="Montserrat"/>
              <a:cs typeface="Arial" panose="020B0604020202020204" pitchFamily="34" charset="0"/>
            </a:endParaRPr>
          </a:p>
          <a:p>
            <a:pPr algn="just"/>
            <a:endParaRPr lang="es-MX" sz="1400" dirty="0">
              <a:latin typeface="Montserrat"/>
              <a:cs typeface="Arial" panose="020B0604020202020204" pitchFamily="34" charset="0"/>
            </a:endParaRPr>
          </a:p>
          <a:p>
            <a:pPr algn="just"/>
            <a:endParaRPr lang="es-MX" sz="1400" dirty="0">
              <a:latin typeface="Montserrat"/>
              <a:cs typeface="Arial" panose="020B0604020202020204" pitchFamily="34" charset="0"/>
            </a:endParaRPr>
          </a:p>
          <a:p>
            <a:pPr marL="228600" indent="-228600" algn="just">
              <a:buFont typeface="+mj-lt"/>
              <a:buAutoNum type="arabicPeriod" startAt="6"/>
            </a:pPr>
            <a:r>
              <a:rPr lang="es-MX" sz="1400" dirty="0">
                <a:latin typeface="Montserrat"/>
                <a:cs typeface="Arial"/>
              </a:rPr>
              <a:t>Según el Acuerdo que tiene por objeto emitir las Disposiciones Generales en las materias de Archivos y de Gobierno Abierto para la Administración Pública Federal y su Anexo Único. Numeral 8, inciso I. </a:t>
            </a:r>
            <a:endParaRPr lang="es-MX" sz="1400" dirty="0">
              <a:latin typeface="Montserrat"/>
              <a:cs typeface="Arial" panose="020B0604020202020204" pitchFamily="34" charset="0"/>
            </a:endParaRPr>
          </a:p>
          <a:p>
            <a:pPr marL="228600" indent="-228600" algn="just">
              <a:buFont typeface="+mj-lt"/>
              <a:buAutoNum type="alphaLcParenR"/>
            </a:pPr>
            <a:endParaRPr lang="es-MX" sz="1400" dirty="0">
              <a:latin typeface="Montserrat"/>
              <a:cs typeface="Arial" panose="020B0604020202020204" pitchFamily="34" charset="0"/>
            </a:endParaRPr>
          </a:p>
          <a:p>
            <a:pPr algn="just"/>
            <a:endParaRPr lang="es-MX" sz="1400" dirty="0">
              <a:latin typeface="Montserrat"/>
              <a:cs typeface="Arial" panose="020B0604020202020204" pitchFamily="34" charset="0"/>
            </a:endParaRPr>
          </a:p>
        </p:txBody>
      </p:sp>
    </p:spTree>
    <p:extLst>
      <p:ext uri="{BB962C8B-B14F-4D97-AF65-F5344CB8AC3E}">
        <p14:creationId xmlns:p14="http://schemas.microsoft.com/office/powerpoint/2010/main" val="4249125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2C6137B-6691-B340-F44C-84DEB418C574}"/>
              </a:ext>
            </a:extLst>
          </p:cNvPr>
          <p:cNvSpPr/>
          <p:nvPr/>
        </p:nvSpPr>
        <p:spPr>
          <a:xfrm>
            <a:off x="743012" y="337341"/>
            <a:ext cx="9058804" cy="6185297"/>
          </a:xfrm>
          <a:prstGeom prst="rect">
            <a:avLst/>
          </a:prstGeom>
        </p:spPr>
        <p:txBody>
          <a:bodyPr wrap="squar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mj-lt"/>
              <a:buAutoNum type="alphaLcParenR" startAt="2"/>
            </a:pPr>
            <a:r>
              <a:rPr lang="es-MX" sz="1400" b="1" dirty="0">
                <a:latin typeface="Montserrat"/>
                <a:cs typeface="Arial"/>
              </a:rPr>
              <a:t>Valoración </a:t>
            </a:r>
            <a:endParaRPr lang="es-MX" sz="1400" b="1" dirty="0">
              <a:latin typeface="Montserrat"/>
              <a:cs typeface="Arial" panose="020B0604020202020204" pitchFamily="34" charset="0"/>
            </a:endParaRPr>
          </a:p>
          <a:p>
            <a:pPr algn="just"/>
            <a:endParaRPr lang="es-MX" sz="1400" b="1" dirty="0">
              <a:latin typeface="Montserrat"/>
              <a:cs typeface="Arial" panose="020B0604020202020204" pitchFamily="34" charset="0"/>
            </a:endParaRPr>
          </a:p>
          <a:p>
            <a:pPr algn="just"/>
            <a:r>
              <a:rPr lang="es-MX" sz="1400" dirty="0">
                <a:latin typeface="Montserrat"/>
                <a:cs typeface="Arial"/>
              </a:rPr>
              <a:t>En la  segunda etapa se llevó a cabo la valoración de las series y subseries documentales con el llenado de las Fichas Técnicas de Valoración  que indica el “Instructivo para la elaboración del Catálogo de disposición documental” que emitió el Archivo General de la Nación,  en las cuales los titulares de las unidades administrativas, los responsables de archivo de trámite y de la coordinación de archivos, acordaron:</a:t>
            </a:r>
          </a:p>
          <a:p>
            <a:pPr algn="just"/>
            <a:endParaRPr lang="es-MX" sz="1400" dirty="0">
              <a:latin typeface="Montserrat"/>
              <a:cs typeface="Arial" panose="020B0604020202020204" pitchFamily="34" charset="0"/>
            </a:endParaRPr>
          </a:p>
          <a:p>
            <a:pPr marL="171450" indent="-171450" algn="just">
              <a:buFont typeface="Arial" panose="020B0604020202020204" pitchFamily="34" charset="0"/>
              <a:buChar char="•"/>
            </a:pPr>
            <a:r>
              <a:rPr lang="es-MX" sz="1400" dirty="0">
                <a:latin typeface="Montserrat"/>
                <a:cs typeface="Arial"/>
              </a:rPr>
              <a:t>los valores primarios de los documentos (administrativo, legal o fiscal), </a:t>
            </a:r>
            <a:endParaRPr lang="es-MX" sz="1400" dirty="0">
              <a:latin typeface="Montserrat"/>
              <a:cs typeface="Arial" panose="020B0604020202020204" pitchFamily="34" charset="0"/>
            </a:endParaRPr>
          </a:p>
          <a:p>
            <a:pPr marL="171450" indent="-171450" algn="just">
              <a:buFont typeface="Arial" panose="020B0604020202020204" pitchFamily="34" charset="0"/>
              <a:buChar char="•"/>
            </a:pPr>
            <a:endParaRPr lang="es-MX" sz="900" dirty="0">
              <a:latin typeface="Montserrat"/>
              <a:cs typeface="Arial" panose="020B0604020202020204" pitchFamily="34" charset="0"/>
            </a:endParaRPr>
          </a:p>
          <a:p>
            <a:pPr marL="171450" indent="-171450" algn="just">
              <a:buFont typeface="Arial" panose="020B0604020202020204" pitchFamily="34" charset="0"/>
              <a:buChar char="•"/>
            </a:pPr>
            <a:r>
              <a:rPr lang="es-MX" sz="1400" dirty="0">
                <a:latin typeface="Montserrat"/>
                <a:cs typeface="Arial"/>
              </a:rPr>
              <a:t>los valores secundarios (informativo, evidencial o testimonial), </a:t>
            </a:r>
            <a:endParaRPr lang="es-MX" sz="1400" dirty="0">
              <a:latin typeface="Montserrat"/>
              <a:cs typeface="Arial" panose="020B0604020202020204" pitchFamily="34" charset="0"/>
            </a:endParaRPr>
          </a:p>
          <a:p>
            <a:pPr marL="171450" indent="-171450" algn="just">
              <a:buFont typeface="Arial" panose="020B0604020202020204" pitchFamily="34" charset="0"/>
              <a:buChar char="•"/>
            </a:pPr>
            <a:endParaRPr lang="es-MX" sz="900" dirty="0">
              <a:latin typeface="Montserrat"/>
              <a:cs typeface="Arial" panose="020B0604020202020204" pitchFamily="34" charset="0"/>
            </a:endParaRPr>
          </a:p>
          <a:p>
            <a:pPr marL="171450" indent="-171450" algn="just">
              <a:buFont typeface="Arial" panose="020B0604020202020204" pitchFamily="34" charset="0"/>
              <a:buChar char="•"/>
            </a:pPr>
            <a:r>
              <a:rPr lang="es-MX" sz="1400" dirty="0">
                <a:latin typeface="Montserrat"/>
                <a:cs typeface="Arial"/>
              </a:rPr>
              <a:t>los plazos de conservación de los expedientes,</a:t>
            </a:r>
          </a:p>
          <a:p>
            <a:pPr marL="171450" indent="-171450" algn="just">
              <a:buFont typeface="Arial" panose="020B0604020202020204" pitchFamily="34" charset="0"/>
              <a:buChar char="•"/>
            </a:pPr>
            <a:endParaRPr lang="es-MX" sz="900" dirty="0">
              <a:latin typeface="Montserrat"/>
              <a:cs typeface="Arial" panose="020B0604020202020204" pitchFamily="34" charset="0"/>
            </a:endParaRPr>
          </a:p>
          <a:p>
            <a:pPr marL="171450" indent="-171450" algn="just">
              <a:buFont typeface="Arial" panose="020B0604020202020204" pitchFamily="34" charset="0"/>
              <a:buChar char="•"/>
            </a:pPr>
            <a:r>
              <a:rPr lang="es-MX" sz="1400" dirty="0">
                <a:latin typeface="Montserrat"/>
                <a:cs typeface="Arial"/>
              </a:rPr>
              <a:t>la clasificación de la información como reservada o confidencial (artículos 113 y 116 de la Ley General de Transparencia y Acceso a la Información Pública).</a:t>
            </a:r>
          </a:p>
          <a:p>
            <a:pPr marL="171450" indent="-171450" algn="just">
              <a:buFont typeface="Arial" panose="020B0604020202020204" pitchFamily="34" charset="0"/>
              <a:buChar char="•"/>
            </a:pPr>
            <a:endParaRPr lang="es-MX" sz="1400" dirty="0">
              <a:latin typeface="Montserrat"/>
              <a:cs typeface="Arial" panose="020B0604020202020204" pitchFamily="34" charset="0"/>
            </a:endParaRPr>
          </a:p>
          <a:p>
            <a:pPr marL="171450" indent="-171450" algn="just">
              <a:buFont typeface="Arial" panose="020B0604020202020204" pitchFamily="34" charset="0"/>
              <a:buChar char="•"/>
            </a:pPr>
            <a:endParaRPr lang="es-MX" sz="1400" dirty="0">
              <a:latin typeface="Montserrat"/>
              <a:cs typeface="Arial" panose="020B0604020202020204" pitchFamily="34" charset="0"/>
            </a:endParaRPr>
          </a:p>
          <a:p>
            <a:pPr algn="just"/>
            <a:r>
              <a:rPr lang="es-MX" sz="1400" dirty="0">
                <a:latin typeface="Montserrat"/>
                <a:cs typeface="Arial"/>
              </a:rPr>
              <a:t>Posterior al llenado de las Fichas Tánicas de Valoración la coordinación de archivos cito a juntas de trabajo a los responsables de archivo de trámite de la unidad administrativa y sustantivas y a los productores de los documentos con la finalidad de revisar la información que integra este Catálogo de Disposición Documental, en las cuales se:</a:t>
            </a:r>
          </a:p>
          <a:p>
            <a:pPr algn="just"/>
            <a:endParaRPr lang="es-MX" sz="1400" b="1" dirty="0">
              <a:latin typeface="Montserrat"/>
              <a:cs typeface="Arial" panose="020B0604020202020204" pitchFamily="34" charset="0"/>
            </a:endParaRPr>
          </a:p>
          <a:p>
            <a:pPr marL="342900" indent="-342900" algn="just">
              <a:buFont typeface="+mj-lt"/>
              <a:buAutoNum type="arabicPeriod"/>
            </a:pPr>
            <a:r>
              <a:rPr lang="es-MX" sz="1400" dirty="0">
                <a:latin typeface="Montserrat"/>
                <a:cs typeface="Arial"/>
              </a:rPr>
              <a:t>Establecieron las series y subseries documentales.</a:t>
            </a:r>
          </a:p>
          <a:p>
            <a:pPr marL="342900" indent="-342900" algn="just">
              <a:buFont typeface="+mj-lt"/>
              <a:buAutoNum type="arabicPeriod"/>
            </a:pPr>
            <a:endParaRPr lang="es-MX" sz="900" dirty="0">
              <a:latin typeface="Montserrat"/>
              <a:cs typeface="Arial" panose="020B0604020202020204" pitchFamily="34" charset="0"/>
            </a:endParaRPr>
          </a:p>
          <a:p>
            <a:pPr marL="342900" indent="-342900" algn="just">
              <a:buFont typeface="+mj-lt"/>
              <a:buAutoNum type="arabicPeriod"/>
            </a:pPr>
            <a:r>
              <a:rPr lang="es-MX" sz="1400" dirty="0">
                <a:latin typeface="Montserrat"/>
                <a:cs typeface="Arial"/>
              </a:rPr>
              <a:t>Elaboró la propuesta de valoración de cada serie documental.</a:t>
            </a:r>
          </a:p>
          <a:p>
            <a:pPr marL="342900" indent="-342900" algn="just">
              <a:buFont typeface="+mj-lt"/>
              <a:buAutoNum type="arabicPeriod"/>
            </a:pPr>
            <a:endParaRPr lang="es-MX" sz="900" dirty="0">
              <a:latin typeface="Montserrat"/>
              <a:cs typeface="Arial" panose="020B0604020202020204" pitchFamily="34" charset="0"/>
            </a:endParaRPr>
          </a:p>
          <a:p>
            <a:pPr marL="342900" indent="-342900" algn="just">
              <a:buFont typeface="+mj-lt"/>
              <a:buAutoNum type="arabicPeriod" startAt="3"/>
            </a:pPr>
            <a:r>
              <a:rPr lang="es-MX" sz="1400" dirty="0">
                <a:latin typeface="Montserrat"/>
                <a:cs typeface="Arial"/>
              </a:rPr>
              <a:t>Fijó la vigencia de guarda de los expedientes tanto en el archivo de trámite como de concentración para cada serie y subserie documental.</a:t>
            </a:r>
            <a:endParaRPr lang="es-ES_tradnl" sz="1400">
              <a:latin typeface="Montserrat"/>
              <a:cs typeface="Arial"/>
            </a:endParaRPr>
          </a:p>
          <a:p>
            <a:pPr algn="just"/>
            <a:endParaRPr lang="es-MX" sz="1400" dirty="0">
              <a:latin typeface="Montserrat"/>
              <a:cs typeface="Arial" panose="020B0604020202020204" pitchFamily="34" charset="0"/>
            </a:endParaRPr>
          </a:p>
        </p:txBody>
      </p:sp>
    </p:spTree>
    <p:extLst>
      <p:ext uri="{BB962C8B-B14F-4D97-AF65-F5344CB8AC3E}">
        <p14:creationId xmlns:p14="http://schemas.microsoft.com/office/powerpoint/2010/main" val="2753620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E145667-CA70-E77C-F89C-B1C2979EA376}"/>
              </a:ext>
            </a:extLst>
          </p:cNvPr>
          <p:cNvSpPr/>
          <p:nvPr/>
        </p:nvSpPr>
        <p:spPr>
          <a:xfrm>
            <a:off x="412333" y="186555"/>
            <a:ext cx="10745491" cy="6494085"/>
          </a:xfrm>
          <a:prstGeom prst="rect">
            <a:avLst/>
          </a:prstGeom>
        </p:spPr>
        <p:txBody>
          <a:bodyPr wrap="squar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Font typeface="+mj-lt"/>
              <a:buAutoNum type="arabicPeriod" startAt="4"/>
            </a:pPr>
            <a:r>
              <a:rPr lang="es-MX" sz="1300" dirty="0">
                <a:latin typeface="Montserrat"/>
                <a:cs typeface="Arial"/>
              </a:rPr>
              <a:t>Establecieron la clasificación de reserva, confidencialidad y acceso a la información, con su respectivo fundamento legal.</a:t>
            </a:r>
          </a:p>
          <a:p>
            <a:pPr marL="228600" indent="-228600">
              <a:buFont typeface="+mj-lt"/>
              <a:buAutoNum type="arabicPeriod" startAt="4"/>
            </a:pPr>
            <a:endParaRPr lang="es-MX" sz="1300" dirty="0">
              <a:latin typeface="Montserrat"/>
              <a:cs typeface="Arial" panose="020B0604020202020204" pitchFamily="34" charset="0"/>
            </a:endParaRPr>
          </a:p>
          <a:p>
            <a:pPr marL="228600" indent="-228600">
              <a:buFont typeface="+mj-lt"/>
              <a:buAutoNum type="arabicPeriod" startAt="5"/>
            </a:pPr>
            <a:r>
              <a:rPr lang="es-MX" sz="1300" dirty="0">
                <a:latin typeface="Montserrat"/>
                <a:cs typeface="Arial"/>
              </a:rPr>
              <a:t>Seleccionaron los documentos de comprobación administrativa inmediata y de apoyo informativo de aquellos que cuentan con valor archivístico.</a:t>
            </a:r>
          </a:p>
          <a:p>
            <a:pPr marL="228600" indent="-228600">
              <a:buFont typeface="+mj-lt"/>
              <a:buAutoNum type="arabicPeriod" startAt="5"/>
            </a:pPr>
            <a:endParaRPr lang="es-MX" sz="1300" dirty="0">
              <a:latin typeface="Montserrat"/>
              <a:cs typeface="Arial" panose="020B0604020202020204" pitchFamily="34" charset="0"/>
            </a:endParaRPr>
          </a:p>
          <a:p>
            <a:pPr marL="228600" indent="-228600">
              <a:buFont typeface="+mj-lt"/>
              <a:buAutoNum type="arabicPeriod" startAt="5"/>
            </a:pPr>
            <a:r>
              <a:rPr lang="es-MX" sz="1300" dirty="0">
                <a:latin typeface="Montserrat"/>
                <a:cs typeface="Arial"/>
              </a:rPr>
              <a:t>Realizó una compilación de Fichas Técnicas de Valoración (Anexo) de cada una de las series y subseries tanto comunes como sustantivas de todas las unidades productoras de documentación</a:t>
            </a:r>
          </a:p>
          <a:p>
            <a:endParaRPr lang="es-MX" sz="1300" dirty="0">
              <a:latin typeface="Montserrat"/>
              <a:cs typeface="Arial" panose="020B0604020202020204" pitchFamily="34" charset="0"/>
            </a:endParaRPr>
          </a:p>
          <a:p>
            <a:pPr marL="342900" indent="-342900" algn="just">
              <a:buFont typeface="+mj-lt"/>
              <a:buAutoNum type="alphaLcParenR" startAt="3"/>
            </a:pPr>
            <a:r>
              <a:rPr lang="es-MX" sz="1300" b="1" dirty="0">
                <a:latin typeface="Montserrat"/>
                <a:cs typeface="Arial"/>
              </a:rPr>
              <a:t>Regulación </a:t>
            </a:r>
          </a:p>
          <a:p>
            <a:pPr algn="just"/>
            <a:endParaRPr lang="es-MX" sz="1300" dirty="0">
              <a:latin typeface="Montserrat"/>
              <a:cs typeface="Arial" panose="020B0604020202020204" pitchFamily="34" charset="0"/>
            </a:endParaRPr>
          </a:p>
          <a:p>
            <a:pPr marL="342900" indent="-342900" algn="just">
              <a:buFont typeface="+mj-lt"/>
              <a:buAutoNum type="alphaLcParenR" startAt="3"/>
            </a:pPr>
            <a:r>
              <a:rPr lang="es-MX" sz="1300" dirty="0">
                <a:latin typeface="Montserrat"/>
                <a:cs typeface="Arial"/>
              </a:rPr>
              <a:t>Durante la tercera etapa se recabaron los datos de las etapas anteriores los cuales fueron plasmados en el formato que menciona el “Instructivo para la elaboración del Catálogo de Disposición Documental”  publicado por el AGN con la ayuda de los responsables de archivo de trámite de las unidades administrativas y sustantivas de la Agencia, quienes revisaron cada una de series que les correspondía según la documentación que generan, el mencionado formato se revisó con las áreas productoras de la información y con los responsables de archivo de trámite logrando obtener un formato estándar y comprensible para de las unidades administrativas.</a:t>
            </a:r>
          </a:p>
          <a:p>
            <a:pPr algn="just"/>
            <a:endParaRPr lang="es-MX" sz="1300" dirty="0">
              <a:latin typeface="Montserrat"/>
              <a:cs typeface="Arial" panose="020B0604020202020204" pitchFamily="34" charset="0"/>
            </a:endParaRPr>
          </a:p>
          <a:p>
            <a:pPr algn="just"/>
            <a:r>
              <a:rPr lang="es-MX" sz="1300" dirty="0">
                <a:latin typeface="Montserrat"/>
                <a:cs typeface="Arial"/>
              </a:rPr>
              <a:t>El Catálogo de Disposición Documental de la Agencia Espacial Mexicana se conforma de los siguientes puntos:</a:t>
            </a:r>
          </a:p>
          <a:p>
            <a:pPr algn="just"/>
            <a:endParaRPr lang="es-MX" sz="1300" dirty="0">
              <a:latin typeface="Montserrat"/>
              <a:cs typeface="Arial" panose="020B0604020202020204" pitchFamily="34" charset="0"/>
            </a:endParaRPr>
          </a:p>
          <a:p>
            <a:pPr marL="285750" indent="-285750" algn="just">
              <a:buFont typeface="+mj-lt"/>
              <a:buAutoNum type="arabicPeriod"/>
            </a:pPr>
            <a:r>
              <a:rPr lang="es-MX" sz="1300" dirty="0">
                <a:latin typeface="Montserrat"/>
                <a:cs typeface="Arial"/>
              </a:rPr>
              <a:t>Introducción.</a:t>
            </a:r>
          </a:p>
          <a:p>
            <a:pPr marL="285750" indent="-285750" algn="just">
              <a:buFont typeface="+mj-lt"/>
              <a:buAutoNum type="arabicPeriod"/>
            </a:pPr>
            <a:r>
              <a:rPr lang="es-MX" sz="1300" dirty="0">
                <a:latin typeface="Montserrat"/>
                <a:cs typeface="Arial"/>
              </a:rPr>
              <a:t>Glosario </a:t>
            </a:r>
            <a:endParaRPr lang="es-MX" sz="1300" dirty="0">
              <a:latin typeface="Montserrat"/>
              <a:cs typeface="Arial" panose="020B0604020202020204" pitchFamily="34" charset="0"/>
            </a:endParaRPr>
          </a:p>
          <a:p>
            <a:pPr marL="285750" indent="-285750" algn="just">
              <a:buFont typeface="+mj-lt"/>
              <a:buAutoNum type="arabicPeriod"/>
            </a:pPr>
            <a:r>
              <a:rPr lang="es-MX" sz="1300" dirty="0">
                <a:latin typeface="Montserrat"/>
                <a:cs typeface="Arial"/>
              </a:rPr>
              <a:t>Objetivo General.</a:t>
            </a:r>
          </a:p>
          <a:p>
            <a:pPr marL="285750" indent="-285750" algn="just">
              <a:buFont typeface="+mj-lt"/>
              <a:buAutoNum type="arabicPeriod"/>
            </a:pPr>
            <a:r>
              <a:rPr lang="es-MX" sz="1300" dirty="0">
                <a:latin typeface="Montserrat"/>
                <a:cs typeface="Arial"/>
              </a:rPr>
              <a:t>Objetivos Específicos.</a:t>
            </a:r>
          </a:p>
          <a:p>
            <a:pPr marL="285750" indent="-285750" algn="just">
              <a:buFont typeface="+mj-lt"/>
              <a:buAutoNum type="arabicPeriod"/>
            </a:pPr>
            <a:r>
              <a:rPr lang="es-MX" sz="1300" dirty="0">
                <a:latin typeface="Montserrat"/>
                <a:cs typeface="Arial"/>
              </a:rPr>
              <a:t>Ámbito de Aplicación</a:t>
            </a:r>
          </a:p>
          <a:p>
            <a:pPr marL="285750" indent="-285750" algn="just">
              <a:buFont typeface="+mj-lt"/>
              <a:buAutoNum type="arabicPeriod"/>
            </a:pPr>
            <a:r>
              <a:rPr lang="es-MX" sz="1300" dirty="0">
                <a:latin typeface="Montserrat"/>
                <a:cs typeface="Arial"/>
              </a:rPr>
              <a:t>Marco Legal y Normativo</a:t>
            </a:r>
          </a:p>
          <a:p>
            <a:pPr marL="285750" indent="-285750" algn="just">
              <a:buFont typeface="+mj-lt"/>
              <a:buAutoNum type="arabicPeriod"/>
            </a:pPr>
            <a:r>
              <a:rPr lang="es-MX" sz="1300" dirty="0">
                <a:latin typeface="Montserrat"/>
                <a:cs typeface="Arial"/>
              </a:rPr>
              <a:t>Metodología de Elaboración</a:t>
            </a:r>
          </a:p>
          <a:p>
            <a:pPr marL="285750" indent="-285750" algn="just">
              <a:buFont typeface="+mj-lt"/>
              <a:buAutoNum type="arabicPeriod"/>
            </a:pPr>
            <a:r>
              <a:rPr lang="es-MX" sz="1300" dirty="0">
                <a:latin typeface="Montserrat"/>
                <a:cs typeface="Arial"/>
              </a:rPr>
              <a:t>Instructivo de uso</a:t>
            </a:r>
          </a:p>
          <a:p>
            <a:pPr marL="285750" indent="-285750" algn="just">
              <a:buFont typeface="+mj-lt"/>
              <a:buAutoNum type="arabicPeriod"/>
            </a:pPr>
            <a:r>
              <a:rPr lang="es-MX" sz="1300" dirty="0">
                <a:latin typeface="Montserrat"/>
                <a:cs typeface="Arial"/>
              </a:rPr>
              <a:t>Términos</a:t>
            </a:r>
          </a:p>
          <a:p>
            <a:pPr marL="285750" indent="-285750" algn="just">
              <a:buFont typeface="+mj-lt"/>
              <a:buAutoNum type="arabicPeriod"/>
            </a:pPr>
            <a:r>
              <a:rPr lang="es-MX" sz="1300" dirty="0">
                <a:latin typeface="Montserrat"/>
                <a:cs typeface="Arial"/>
              </a:rPr>
              <a:t>Cierre</a:t>
            </a:r>
          </a:p>
          <a:p>
            <a:pPr marL="285750" indent="-285750" algn="just">
              <a:buFont typeface="+mj-lt"/>
              <a:buAutoNum type="arabicPeriod"/>
            </a:pPr>
            <a:r>
              <a:rPr lang="es-MX" sz="1300" dirty="0">
                <a:latin typeface="Montserrat"/>
                <a:cs typeface="Arial"/>
              </a:rPr>
              <a:t>Anexos</a:t>
            </a:r>
          </a:p>
          <a:p>
            <a:pPr algn="just"/>
            <a:endParaRPr lang="es-MX" sz="1300" dirty="0">
              <a:latin typeface="Montserrat"/>
              <a:cs typeface="Arial" panose="020B0604020202020204" pitchFamily="34" charset="0"/>
            </a:endParaRPr>
          </a:p>
          <a:p>
            <a:pPr marL="228600" indent="-228600">
              <a:buFont typeface="+mj-lt"/>
              <a:buAutoNum type="arabicPeriod" startAt="5"/>
            </a:pPr>
            <a:endParaRPr lang="es-MX" sz="1300" dirty="0">
              <a:latin typeface="Montserrat"/>
              <a:cs typeface="Arial" panose="020B0604020202020204" pitchFamily="34" charset="0"/>
            </a:endParaRPr>
          </a:p>
        </p:txBody>
      </p:sp>
    </p:spTree>
    <p:extLst>
      <p:ext uri="{BB962C8B-B14F-4D97-AF65-F5344CB8AC3E}">
        <p14:creationId xmlns:p14="http://schemas.microsoft.com/office/powerpoint/2010/main" val="2592163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98D4F450-129D-B735-F623-F1F52FF3F018}"/>
              </a:ext>
            </a:extLst>
          </p:cNvPr>
          <p:cNvSpPr/>
          <p:nvPr/>
        </p:nvSpPr>
        <p:spPr>
          <a:xfrm>
            <a:off x="751717" y="371457"/>
            <a:ext cx="9193174" cy="6124754"/>
          </a:xfrm>
          <a:prstGeom prst="rect">
            <a:avLst/>
          </a:prstGeom>
        </p:spPr>
        <p:txBody>
          <a:bodyPr wrap="squar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Font typeface="+mj-lt"/>
              <a:buAutoNum type="alphaLcParenR" startAt="4"/>
            </a:pPr>
            <a:r>
              <a:rPr lang="es-MX" sz="1400" b="1" dirty="0">
                <a:latin typeface="Montserrat"/>
                <a:cs typeface="Arial"/>
              </a:rPr>
              <a:t>Control</a:t>
            </a:r>
            <a:r>
              <a:rPr lang="es-MX" sz="1400" dirty="0">
                <a:latin typeface="Montserrat"/>
                <a:cs typeface="Arial"/>
              </a:rPr>
              <a:t> </a:t>
            </a:r>
            <a:endParaRPr lang="es-MX" sz="1400" dirty="0">
              <a:latin typeface="Montserrat"/>
              <a:cs typeface="Arial" panose="020B0604020202020204" pitchFamily="34" charset="0"/>
            </a:endParaRPr>
          </a:p>
          <a:p>
            <a:pPr algn="just"/>
            <a:endParaRPr lang="es-MX" sz="1400" dirty="0">
              <a:latin typeface="Montserrat"/>
              <a:cs typeface="Arial" panose="020B0604020202020204" pitchFamily="34" charset="0"/>
            </a:endParaRPr>
          </a:p>
          <a:p>
            <a:pPr algn="just"/>
            <a:r>
              <a:rPr lang="es-MX" sz="1400" dirty="0">
                <a:latin typeface="Montserrat"/>
                <a:cs typeface="Arial"/>
              </a:rPr>
              <a:t>En la última etapa se consistió en la validación del presente Catálogo de Disposición Documental,  con el fin de que sea aplicado por las unidades administrativas y sustantivas en la Agencia, llevando a cabo el siguiente proceso:</a:t>
            </a:r>
          </a:p>
          <a:p>
            <a:pPr algn="just"/>
            <a:endParaRPr lang="es-MX" sz="1400" dirty="0">
              <a:latin typeface="Montserrat"/>
              <a:cs typeface="Arial" panose="020B0604020202020204" pitchFamily="34" charset="0"/>
            </a:endParaRPr>
          </a:p>
          <a:p>
            <a:pPr marL="171450" indent="-171450" algn="just">
              <a:buFont typeface="Arial" panose="020B0604020202020204" pitchFamily="34" charset="0"/>
              <a:buChar char="•"/>
            </a:pPr>
            <a:r>
              <a:rPr lang="es-MX" sz="1400" dirty="0">
                <a:latin typeface="Montserrat"/>
                <a:cs typeface="Arial"/>
              </a:rPr>
              <a:t>El presente CADIDO fue revisado y autorizado por la Unidad de Transparencia de la Agencia.</a:t>
            </a:r>
          </a:p>
          <a:p>
            <a:pPr marL="171450" indent="-171450" algn="just">
              <a:buFont typeface="Arial" panose="020B0604020202020204" pitchFamily="34" charset="0"/>
              <a:buChar char="•"/>
            </a:pPr>
            <a:endParaRPr lang="es-MX" sz="1400" dirty="0">
              <a:latin typeface="Montserrat"/>
              <a:cs typeface="Arial" panose="020B0604020202020204" pitchFamily="34" charset="0"/>
            </a:endParaRPr>
          </a:p>
          <a:p>
            <a:pPr marL="171450" indent="-171450" algn="just">
              <a:buFont typeface="Arial" panose="020B0604020202020204" pitchFamily="34" charset="0"/>
              <a:buChar char="•"/>
            </a:pPr>
            <a:r>
              <a:rPr lang="es-MX" sz="1400" dirty="0">
                <a:latin typeface="Montserrat"/>
                <a:cs typeface="Arial"/>
              </a:rPr>
              <a:t>Aunado a las etapas antes mencionadas, se llevaron a cabo capacitaciones a los productores de la documentación y a los responsables de archivo de trámite para que la elaboración del CADIDO fuera lo más completa posible. </a:t>
            </a:r>
            <a:endParaRPr lang="es-MX" sz="1400" dirty="0">
              <a:latin typeface="Montserrat"/>
              <a:cs typeface="Arial" panose="020B0604020202020204" pitchFamily="34" charset="0"/>
            </a:endParaRPr>
          </a:p>
          <a:p>
            <a:pPr marL="171450" indent="-171450" algn="just">
              <a:buFont typeface="Arial" panose="020B0604020202020204" pitchFamily="34" charset="0"/>
              <a:buChar char="•"/>
            </a:pPr>
            <a:endParaRPr lang="es-MX" sz="1400" dirty="0">
              <a:latin typeface="Montserrat"/>
              <a:cs typeface="Arial" panose="020B0604020202020204" pitchFamily="34" charset="0"/>
            </a:endParaRPr>
          </a:p>
          <a:p>
            <a:pPr marL="171450" indent="-171450" algn="just">
              <a:buFont typeface="Arial" panose="020B0604020202020204" pitchFamily="34" charset="0"/>
              <a:buChar char="•"/>
            </a:pPr>
            <a:r>
              <a:rPr lang="es-MX" sz="1400" dirty="0">
                <a:latin typeface="Montserrat"/>
                <a:cs typeface="Arial"/>
              </a:rPr>
              <a:t>El Coordinador de archivos de la entidad dio instrucciones de enviar el presente Catálogo de Disposición Documental al Archivo General de la Nación para su registro y validación.</a:t>
            </a:r>
          </a:p>
          <a:p>
            <a:pPr marL="285750" indent="-285750" algn="just">
              <a:buFont typeface="Arial" panose="020B0604020202020204" pitchFamily="34" charset="0"/>
              <a:buChar char="•"/>
            </a:pPr>
            <a:endParaRPr lang="es-MX" sz="1400" dirty="0">
              <a:latin typeface="Montserrat"/>
              <a:cs typeface="Arial" panose="020B0604020202020204" pitchFamily="34" charset="0"/>
            </a:endParaRPr>
          </a:p>
          <a:p>
            <a:pPr marL="171450" indent="-171450" algn="just">
              <a:buFont typeface="Arial" panose="020B0604020202020204" pitchFamily="34" charset="0"/>
              <a:buChar char="•"/>
            </a:pPr>
            <a:r>
              <a:rPr lang="es-MX" sz="1400" dirty="0">
                <a:latin typeface="Montserrat"/>
                <a:cs typeface="Arial"/>
              </a:rPr>
              <a:t>Una vez que el AGN emita su validación, el presente Catalogó se publicará en la página web de la Agencia Espacial Mexicana, así como en el Portal de Obligaciones de Transparencia.</a:t>
            </a:r>
          </a:p>
          <a:p>
            <a:pPr algn="just"/>
            <a:endParaRPr lang="es-MX" sz="1400" dirty="0">
              <a:latin typeface="Montserrat"/>
              <a:cs typeface="Arial" panose="020B0604020202020204" pitchFamily="34" charset="0"/>
            </a:endParaRPr>
          </a:p>
          <a:p>
            <a:pPr algn="just">
              <a:buFont typeface="Arial" panose="020B0604020202020204" pitchFamily="34" charset="0"/>
            </a:pPr>
            <a:r>
              <a:rPr lang="es-MX" sz="1400" dirty="0">
                <a:latin typeface="Montserrat"/>
                <a:cs typeface="Arial"/>
              </a:rPr>
              <a:t>Cabe resaltar que la  Vigencia Documental comienza a partir del cierre del expediente.</a:t>
            </a:r>
          </a:p>
          <a:p>
            <a:pPr algn="just">
              <a:buFont typeface="Arial" panose="020B0604020202020204" pitchFamily="34" charset="0"/>
            </a:pPr>
            <a:endParaRPr lang="es-MX" sz="1400" dirty="0">
              <a:latin typeface="Montserrat"/>
              <a:cs typeface="Arial"/>
            </a:endParaRPr>
          </a:p>
          <a:p>
            <a:pPr algn="just"/>
            <a:r>
              <a:rPr lang="es-MX" sz="1400" dirty="0">
                <a:latin typeface="Montserrat"/>
                <a:cs typeface="Arial"/>
              </a:rPr>
              <a:t>Esta etapa da cumplimiento a lo establecido en la </a:t>
            </a:r>
            <a:r>
              <a:rPr lang="es-MX" sz="1400" b="1" dirty="0">
                <a:latin typeface="Montserrat"/>
                <a:cs typeface="Arial"/>
              </a:rPr>
              <a:t>Ley General de Transparencia y Acceso a la Información Pública la Ley Federal de Archivos</a:t>
            </a:r>
            <a:r>
              <a:rPr lang="es-MX" sz="1400" dirty="0">
                <a:latin typeface="Montserrat"/>
                <a:cs typeface="Arial"/>
              </a:rPr>
              <a:t>, </a:t>
            </a:r>
            <a:r>
              <a:rPr lang="es-MX" sz="1400" b="1" dirty="0">
                <a:latin typeface="Montserrat"/>
                <a:cs typeface="Arial"/>
              </a:rPr>
              <a:t>los Lineamientos generales para la organización y conservación de los archivos de las dependencias y entidades de la Administración Pública Federal</a:t>
            </a:r>
            <a:r>
              <a:rPr lang="es-MX" sz="1400" dirty="0">
                <a:latin typeface="Montserrat"/>
                <a:cs typeface="Arial"/>
              </a:rPr>
              <a:t> y el </a:t>
            </a:r>
            <a:r>
              <a:rPr lang="es-MX" sz="1400" b="1" dirty="0">
                <a:latin typeface="Montserrat"/>
                <a:cs typeface="Arial"/>
              </a:rPr>
              <a:t>Acuerdo del Consejo Nacional del Sistema Nacional de Transparencia, Acceso a la Información Pública y Protección de Datos Personales por el </a:t>
            </a:r>
            <a:r>
              <a:rPr lang="es-MX" sz="1400" dirty="0">
                <a:latin typeface="Montserrat"/>
                <a:cs typeface="Arial"/>
              </a:rPr>
              <a:t> </a:t>
            </a:r>
            <a:r>
              <a:rPr lang="es-MX" sz="1400" b="1" dirty="0">
                <a:latin typeface="Montserrat"/>
                <a:cs typeface="Arial"/>
              </a:rPr>
              <a:t>que se aprueban los Lineamientos para la Organización y Conservación de los Archivos</a:t>
            </a:r>
            <a:r>
              <a:rPr lang="es-MX" sz="1400" dirty="0">
                <a:latin typeface="Montserrat"/>
                <a:cs typeface="Arial"/>
              </a:rPr>
              <a:t>.</a:t>
            </a:r>
          </a:p>
          <a:p>
            <a:pPr algn="just"/>
            <a:endParaRPr lang="es-MX" sz="1400" dirty="0">
              <a:latin typeface="Montserrat"/>
              <a:cs typeface="Arial" panose="020B0604020202020204" pitchFamily="34" charset="0"/>
            </a:endParaRPr>
          </a:p>
          <a:p>
            <a:pPr algn="just"/>
            <a:endParaRPr lang="es-MX" sz="1400" dirty="0">
              <a:latin typeface="Montserrat"/>
              <a:cs typeface="Arial" panose="020B0604020202020204" pitchFamily="34" charset="0"/>
            </a:endParaRPr>
          </a:p>
        </p:txBody>
      </p:sp>
    </p:spTree>
    <p:extLst>
      <p:ext uri="{BB962C8B-B14F-4D97-AF65-F5344CB8AC3E}">
        <p14:creationId xmlns:p14="http://schemas.microsoft.com/office/powerpoint/2010/main" val="2007098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7" name="Imagen 17">
            <a:extLst>
              <a:ext uri="{FF2B5EF4-FFF2-40B4-BE49-F238E27FC236}">
                <a16:creationId xmlns:a16="http://schemas.microsoft.com/office/drawing/2014/main" id="{C7507AA6-C1AB-A4DB-089F-69A2B2DB9A42}"/>
              </a:ext>
            </a:extLst>
          </p:cNvPr>
          <p:cNvPicPr>
            <a:picLocks noChangeAspect="1"/>
          </p:cNvPicPr>
          <p:nvPr/>
        </p:nvPicPr>
        <p:blipFill>
          <a:blip r:embed="rId4"/>
          <a:stretch>
            <a:fillRect/>
          </a:stretch>
        </p:blipFill>
        <p:spPr>
          <a:xfrm>
            <a:off x="-5751" y="1515930"/>
            <a:ext cx="12203502" cy="3380441"/>
          </a:xfrm>
          <a:prstGeom prst="rect">
            <a:avLst/>
          </a:prstGeom>
        </p:spPr>
      </p:pic>
      <p:pic>
        <p:nvPicPr>
          <p:cNvPr id="3" name="Picture 10">
            <a:extLst>
              <a:ext uri="{FF2B5EF4-FFF2-40B4-BE49-F238E27FC236}">
                <a16:creationId xmlns:a16="http://schemas.microsoft.com/office/drawing/2014/main" id="{2CA8FAA1-59CC-258F-6EB2-CE95A5988E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40720" y="52385"/>
            <a:ext cx="1249680" cy="1022989"/>
          </a:xfrm>
          <a:prstGeom prst="rect">
            <a:avLst/>
          </a:prstGeom>
        </p:spPr>
      </p:pic>
      <p:sp>
        <p:nvSpPr>
          <p:cNvPr id="4" name="61 Rectángulo">
            <a:extLst>
              <a:ext uri="{FF2B5EF4-FFF2-40B4-BE49-F238E27FC236}">
                <a16:creationId xmlns:a16="http://schemas.microsoft.com/office/drawing/2014/main" id="{2B25A7EA-7857-7D37-C413-AE4DC14D891F}"/>
              </a:ext>
            </a:extLst>
          </p:cNvPr>
          <p:cNvSpPr/>
          <p:nvPr/>
        </p:nvSpPr>
        <p:spPr>
          <a:xfrm>
            <a:off x="1068990" y="366521"/>
            <a:ext cx="2882520" cy="400110"/>
          </a:xfrm>
          <a:prstGeom prst="rect">
            <a:avLst/>
          </a:prstGeom>
        </p:spPr>
        <p:txBody>
          <a:bodyPr wrap="non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rabicPeriod" startAt="8"/>
            </a:pPr>
            <a:r>
              <a:rPr lang="es-ES_tradnl" sz="2000" b="1" dirty="0">
                <a:latin typeface="Arial" panose="020B0604020202020204" pitchFamily="34" charset="0"/>
                <a:cs typeface="Arial" panose="020B0604020202020204" pitchFamily="34" charset="0"/>
              </a:rPr>
              <a:t>Instructivo de Uso</a:t>
            </a:r>
          </a:p>
        </p:txBody>
      </p:sp>
      <p:sp>
        <p:nvSpPr>
          <p:cNvPr id="15" name="CuadroTexto 1">
            <a:extLst>
              <a:ext uri="{FF2B5EF4-FFF2-40B4-BE49-F238E27FC236}">
                <a16:creationId xmlns:a16="http://schemas.microsoft.com/office/drawing/2014/main" id="{F23A3C83-401B-F3BE-25E8-914EFC98787A}"/>
              </a:ext>
            </a:extLst>
          </p:cNvPr>
          <p:cNvSpPr txBox="1"/>
          <p:nvPr/>
        </p:nvSpPr>
        <p:spPr>
          <a:xfrm>
            <a:off x="5445929" y="2986365"/>
            <a:ext cx="304892" cy="276999"/>
          </a:xfrm>
          <a:prstGeom prst="rect">
            <a:avLst/>
          </a:prstGeom>
          <a:noFill/>
        </p:spPr>
        <p:txBody>
          <a:bodyPr wrap="none" lIns="91440" tIns="45720" rIns="91440" bIns="45720" rtlCol="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cs typeface="Calibri"/>
              </a:rPr>
              <a:t>1.</a:t>
            </a:r>
          </a:p>
        </p:txBody>
      </p:sp>
      <p:sp>
        <p:nvSpPr>
          <p:cNvPr id="16" name="CuadroTexto 1">
            <a:extLst>
              <a:ext uri="{FF2B5EF4-FFF2-40B4-BE49-F238E27FC236}">
                <a16:creationId xmlns:a16="http://schemas.microsoft.com/office/drawing/2014/main" id="{14F5E44F-29D6-718E-BFFE-BC7413AE1261}"/>
              </a:ext>
            </a:extLst>
          </p:cNvPr>
          <p:cNvSpPr txBox="1"/>
          <p:nvPr/>
        </p:nvSpPr>
        <p:spPr>
          <a:xfrm>
            <a:off x="-4529" y="3753624"/>
            <a:ext cx="304892" cy="276999"/>
          </a:xfrm>
          <a:prstGeom prst="rect">
            <a:avLst/>
          </a:prstGeom>
          <a:noFill/>
        </p:spPr>
        <p:txBody>
          <a:bodyPr wrap="none" lIns="91440" tIns="45720" rIns="91440" bIns="45720" rtlCol="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cs typeface="Calibri"/>
              </a:rPr>
              <a:t>2.</a:t>
            </a:r>
          </a:p>
        </p:txBody>
      </p:sp>
      <p:sp>
        <p:nvSpPr>
          <p:cNvPr id="18" name="CuadroTexto 1">
            <a:extLst>
              <a:ext uri="{FF2B5EF4-FFF2-40B4-BE49-F238E27FC236}">
                <a16:creationId xmlns:a16="http://schemas.microsoft.com/office/drawing/2014/main" id="{D07103B9-EE0C-F0AC-8274-73FFD8B2FD6E}"/>
              </a:ext>
            </a:extLst>
          </p:cNvPr>
          <p:cNvSpPr txBox="1"/>
          <p:nvPr/>
        </p:nvSpPr>
        <p:spPr>
          <a:xfrm>
            <a:off x="1390074" y="4515623"/>
            <a:ext cx="304892" cy="276999"/>
          </a:xfrm>
          <a:prstGeom prst="rect">
            <a:avLst/>
          </a:prstGeom>
          <a:noFill/>
        </p:spPr>
        <p:txBody>
          <a:bodyPr wrap="none" lIns="91440" tIns="45720" rIns="91440" bIns="45720" rtlCol="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cs typeface="Calibri"/>
              </a:rPr>
              <a:t>3.</a:t>
            </a:r>
          </a:p>
        </p:txBody>
      </p:sp>
      <p:sp>
        <p:nvSpPr>
          <p:cNvPr id="19" name="CuadroTexto 1">
            <a:extLst>
              <a:ext uri="{FF2B5EF4-FFF2-40B4-BE49-F238E27FC236}">
                <a16:creationId xmlns:a16="http://schemas.microsoft.com/office/drawing/2014/main" id="{83647F16-16E2-0AE1-5966-BCD7908536C8}"/>
              </a:ext>
            </a:extLst>
          </p:cNvPr>
          <p:cNvSpPr txBox="1"/>
          <p:nvPr/>
        </p:nvSpPr>
        <p:spPr>
          <a:xfrm>
            <a:off x="771847" y="4846303"/>
            <a:ext cx="304892" cy="276999"/>
          </a:xfrm>
          <a:prstGeom prst="rect">
            <a:avLst/>
          </a:prstGeom>
          <a:noFill/>
        </p:spPr>
        <p:txBody>
          <a:bodyPr wrap="none" lIns="91440" tIns="45720" rIns="91440" bIns="45720" rtlCol="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cs typeface="Calibri"/>
              </a:rPr>
              <a:t>5.</a:t>
            </a:r>
          </a:p>
        </p:txBody>
      </p:sp>
      <p:sp>
        <p:nvSpPr>
          <p:cNvPr id="20" name="CuadroTexto 1">
            <a:extLst>
              <a:ext uri="{FF2B5EF4-FFF2-40B4-BE49-F238E27FC236}">
                <a16:creationId xmlns:a16="http://schemas.microsoft.com/office/drawing/2014/main" id="{04D96259-CB4F-CBCC-15A4-0E82308FE3D0}"/>
              </a:ext>
            </a:extLst>
          </p:cNvPr>
          <p:cNvSpPr txBox="1"/>
          <p:nvPr/>
        </p:nvSpPr>
        <p:spPr>
          <a:xfrm>
            <a:off x="67357" y="4846302"/>
            <a:ext cx="304892" cy="276999"/>
          </a:xfrm>
          <a:prstGeom prst="rect">
            <a:avLst/>
          </a:prstGeom>
          <a:noFill/>
        </p:spPr>
        <p:txBody>
          <a:bodyPr wrap="none" lIns="91440" tIns="45720" rIns="91440" bIns="45720" rtlCol="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cs typeface="Calibri"/>
              </a:rPr>
              <a:t>4.</a:t>
            </a:r>
          </a:p>
        </p:txBody>
      </p:sp>
      <p:sp>
        <p:nvSpPr>
          <p:cNvPr id="21" name="CuadroTexto 1">
            <a:extLst>
              <a:ext uri="{FF2B5EF4-FFF2-40B4-BE49-F238E27FC236}">
                <a16:creationId xmlns:a16="http://schemas.microsoft.com/office/drawing/2014/main" id="{A41BE78F-E59A-54B4-6332-5AAA7ACC3368}"/>
              </a:ext>
            </a:extLst>
          </p:cNvPr>
          <p:cNvSpPr txBox="1"/>
          <p:nvPr/>
        </p:nvSpPr>
        <p:spPr>
          <a:xfrm>
            <a:off x="4711245" y="3293548"/>
            <a:ext cx="304892" cy="276999"/>
          </a:xfrm>
          <a:prstGeom prst="rect">
            <a:avLst/>
          </a:prstGeom>
          <a:noFill/>
        </p:spPr>
        <p:txBody>
          <a:bodyPr wrap="none" lIns="91440" tIns="45720" rIns="91440" bIns="45720" rtlCol="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cs typeface="Calibri"/>
              </a:rPr>
              <a:t>6.</a:t>
            </a:r>
          </a:p>
        </p:txBody>
      </p:sp>
      <p:sp>
        <p:nvSpPr>
          <p:cNvPr id="22" name="CuadroTexto 1">
            <a:extLst>
              <a:ext uri="{FF2B5EF4-FFF2-40B4-BE49-F238E27FC236}">
                <a16:creationId xmlns:a16="http://schemas.microsoft.com/office/drawing/2014/main" id="{C2F1D8AF-1AB0-DC63-3FF6-21C7CB10BE6F}"/>
              </a:ext>
            </a:extLst>
          </p:cNvPr>
          <p:cNvSpPr txBox="1"/>
          <p:nvPr/>
        </p:nvSpPr>
        <p:spPr>
          <a:xfrm>
            <a:off x="5444489" y="3437321"/>
            <a:ext cx="304892" cy="276999"/>
          </a:xfrm>
          <a:prstGeom prst="rect">
            <a:avLst/>
          </a:prstGeom>
          <a:noFill/>
        </p:spPr>
        <p:txBody>
          <a:bodyPr wrap="none" lIns="91440" tIns="45720" rIns="91440" bIns="45720" rtlCol="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cs typeface="Calibri"/>
              </a:rPr>
              <a:t>7.</a:t>
            </a:r>
          </a:p>
        </p:txBody>
      </p:sp>
      <p:sp>
        <p:nvSpPr>
          <p:cNvPr id="23" name="CuadroTexto 1">
            <a:extLst>
              <a:ext uri="{FF2B5EF4-FFF2-40B4-BE49-F238E27FC236}">
                <a16:creationId xmlns:a16="http://schemas.microsoft.com/office/drawing/2014/main" id="{DCDB4AD0-2808-EFF2-7BBA-BA85510CCE28}"/>
              </a:ext>
            </a:extLst>
          </p:cNvPr>
          <p:cNvSpPr txBox="1"/>
          <p:nvPr/>
        </p:nvSpPr>
        <p:spPr>
          <a:xfrm>
            <a:off x="7629848" y="3164152"/>
            <a:ext cx="304892" cy="276999"/>
          </a:xfrm>
          <a:prstGeom prst="rect">
            <a:avLst/>
          </a:prstGeom>
          <a:noFill/>
        </p:spPr>
        <p:txBody>
          <a:bodyPr wrap="none" lIns="91440" tIns="45720" rIns="91440" bIns="45720" rtlCol="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cs typeface="Calibri"/>
              </a:rPr>
              <a:t>8.</a:t>
            </a:r>
          </a:p>
        </p:txBody>
      </p:sp>
      <p:sp>
        <p:nvSpPr>
          <p:cNvPr id="24" name="CuadroTexto 1">
            <a:extLst>
              <a:ext uri="{FF2B5EF4-FFF2-40B4-BE49-F238E27FC236}">
                <a16:creationId xmlns:a16="http://schemas.microsoft.com/office/drawing/2014/main" id="{39B7C46F-7573-B314-532F-98B4BE0EDA1F}"/>
              </a:ext>
            </a:extLst>
          </p:cNvPr>
          <p:cNvSpPr txBox="1"/>
          <p:nvPr/>
        </p:nvSpPr>
        <p:spPr>
          <a:xfrm>
            <a:off x="9412641" y="3753624"/>
            <a:ext cx="304892" cy="276999"/>
          </a:xfrm>
          <a:prstGeom prst="rect">
            <a:avLst/>
          </a:prstGeom>
          <a:noFill/>
        </p:spPr>
        <p:txBody>
          <a:bodyPr wrap="none" lIns="91440" tIns="45720" rIns="91440" bIns="45720" rtlCol="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b="1" dirty="0">
                <a:cs typeface="Calibri"/>
              </a:rPr>
              <a:t>9.</a:t>
            </a:r>
          </a:p>
        </p:txBody>
      </p:sp>
    </p:spTree>
    <p:extLst>
      <p:ext uri="{BB962C8B-B14F-4D97-AF65-F5344CB8AC3E}">
        <p14:creationId xmlns:p14="http://schemas.microsoft.com/office/powerpoint/2010/main" val="2721579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3237AA16-BD1D-AD4C-879C-A685049EBACC}"/>
              </a:ext>
            </a:extLst>
          </p:cNvPr>
          <p:cNvSpPr>
            <a:spLocks noGrp="1"/>
          </p:cNvSpPr>
          <p:nvPr>
            <p:ph type="body" idx="1"/>
          </p:nvPr>
        </p:nvSpPr>
        <p:spPr>
          <a:xfrm>
            <a:off x="1967662" y="1720107"/>
            <a:ext cx="7566619" cy="2513295"/>
          </a:xfrm>
        </p:spPr>
        <p:txBody>
          <a:bodyPr lIns="91440" tIns="45720" rIns="91440" bIns="45720" anchor="t"/>
          <a:lstStyle/>
          <a:p>
            <a:pPr marL="342900" indent="-342900" algn="just">
              <a:lnSpc>
                <a:spcPct val="100000"/>
              </a:lnSpc>
              <a:spcBef>
                <a:spcPts val="0"/>
              </a:spcBef>
              <a:buAutoNum type="arabicPeriod"/>
            </a:pPr>
            <a:r>
              <a:rPr lang="es-MX" dirty="0">
                <a:latin typeface="Montserrat Medium"/>
                <a:cs typeface="Arial"/>
              </a:rPr>
              <a:t>Introducción</a:t>
            </a:r>
            <a:endParaRPr lang="en-US">
              <a:latin typeface="Montserrat Medium"/>
            </a:endParaRPr>
          </a:p>
          <a:p>
            <a:pPr marL="342900" indent="-342900" algn="just">
              <a:lnSpc>
                <a:spcPct val="100000"/>
              </a:lnSpc>
              <a:spcBef>
                <a:spcPts val="0"/>
              </a:spcBef>
              <a:buAutoNum type="arabicPeriod"/>
            </a:pPr>
            <a:r>
              <a:rPr lang="es-MX" dirty="0">
                <a:latin typeface="Montserrat Medium"/>
                <a:cs typeface="Arial"/>
              </a:rPr>
              <a:t>Glosario</a:t>
            </a:r>
            <a:endParaRPr lang="en-US">
              <a:latin typeface="Montserrat Medium"/>
            </a:endParaRPr>
          </a:p>
          <a:p>
            <a:pPr marL="342900" indent="-342900" algn="just">
              <a:lnSpc>
                <a:spcPct val="100000"/>
              </a:lnSpc>
              <a:spcBef>
                <a:spcPts val="0"/>
              </a:spcBef>
              <a:buAutoNum type="arabicPeriod"/>
            </a:pPr>
            <a:r>
              <a:rPr lang="es-MX" dirty="0">
                <a:latin typeface="Montserrat Medium"/>
                <a:cs typeface="Arial"/>
              </a:rPr>
              <a:t>Objetivo General</a:t>
            </a:r>
            <a:endParaRPr lang="en-US">
              <a:latin typeface="Montserrat Medium"/>
            </a:endParaRPr>
          </a:p>
          <a:p>
            <a:pPr marL="342900" indent="-342900" algn="just">
              <a:lnSpc>
                <a:spcPct val="100000"/>
              </a:lnSpc>
              <a:spcBef>
                <a:spcPts val="0"/>
              </a:spcBef>
              <a:buAutoNum type="arabicPeriod"/>
            </a:pPr>
            <a:r>
              <a:rPr lang="es-MX" dirty="0">
                <a:latin typeface="Montserrat Medium"/>
                <a:cs typeface="Arial"/>
              </a:rPr>
              <a:t>Objetivos Específicos</a:t>
            </a:r>
            <a:endParaRPr lang="en-US">
              <a:latin typeface="Montserrat Medium"/>
            </a:endParaRPr>
          </a:p>
          <a:p>
            <a:pPr marL="342900" indent="-342900" algn="just">
              <a:lnSpc>
                <a:spcPct val="100000"/>
              </a:lnSpc>
              <a:spcBef>
                <a:spcPts val="0"/>
              </a:spcBef>
              <a:buAutoNum type="arabicPeriod"/>
            </a:pPr>
            <a:r>
              <a:rPr lang="es-MX" dirty="0">
                <a:latin typeface="Montserrat Medium"/>
                <a:cs typeface="Arial"/>
              </a:rPr>
              <a:t>Ámbito de Aplicación  </a:t>
            </a:r>
            <a:endParaRPr lang="en-US">
              <a:latin typeface="Montserrat Medium"/>
            </a:endParaRPr>
          </a:p>
          <a:p>
            <a:pPr marL="342900" indent="-342900" algn="just">
              <a:lnSpc>
                <a:spcPct val="100000"/>
              </a:lnSpc>
              <a:spcBef>
                <a:spcPts val="0"/>
              </a:spcBef>
              <a:buAutoNum type="arabicPeriod"/>
            </a:pPr>
            <a:r>
              <a:rPr lang="es-MX" dirty="0">
                <a:latin typeface="Montserrat Medium"/>
                <a:cs typeface="Arial"/>
              </a:rPr>
              <a:t>Marco Legal y Normativo</a:t>
            </a:r>
            <a:endParaRPr lang="en-US">
              <a:latin typeface="Montserrat Medium"/>
            </a:endParaRPr>
          </a:p>
          <a:p>
            <a:pPr marL="342900" indent="-342900" algn="just">
              <a:lnSpc>
                <a:spcPct val="100000"/>
              </a:lnSpc>
              <a:spcBef>
                <a:spcPts val="0"/>
              </a:spcBef>
              <a:buAutoNum type="arabicPeriod"/>
            </a:pPr>
            <a:r>
              <a:rPr lang="es-MX" dirty="0">
                <a:latin typeface="Montserrat Medium"/>
                <a:cs typeface="Arial"/>
              </a:rPr>
              <a:t>Metodología de Elaboración </a:t>
            </a:r>
            <a:endParaRPr lang="en-US">
              <a:latin typeface="Montserrat Medium"/>
            </a:endParaRPr>
          </a:p>
          <a:p>
            <a:pPr marL="342900" indent="-342900" algn="just">
              <a:lnSpc>
                <a:spcPct val="100000"/>
              </a:lnSpc>
              <a:spcBef>
                <a:spcPts val="0"/>
              </a:spcBef>
              <a:buAutoNum type="arabicPeriod"/>
            </a:pPr>
            <a:r>
              <a:rPr lang="es-MX" dirty="0">
                <a:latin typeface="Montserrat Medium"/>
                <a:cs typeface="Arial"/>
              </a:rPr>
              <a:t>Instructivo de Uso</a:t>
            </a:r>
            <a:endParaRPr lang="en-US">
              <a:latin typeface="Montserrat Medium"/>
            </a:endParaRPr>
          </a:p>
          <a:p>
            <a:pPr marL="342900" indent="-342900" algn="just">
              <a:lnSpc>
                <a:spcPct val="100000"/>
              </a:lnSpc>
              <a:spcBef>
                <a:spcPts val="0"/>
              </a:spcBef>
              <a:buAutoNum type="arabicPeriod"/>
            </a:pPr>
            <a:r>
              <a:rPr lang="es-MX" dirty="0">
                <a:latin typeface="Montserrat Medium"/>
                <a:cs typeface="Arial"/>
              </a:rPr>
              <a:t>Catálogo de Disposición Documental</a:t>
            </a:r>
            <a:endParaRPr lang="en-US">
              <a:latin typeface="Montserrat Medium"/>
            </a:endParaRPr>
          </a:p>
          <a:p>
            <a:pPr marL="342900" indent="-342900" algn="just">
              <a:lnSpc>
                <a:spcPct val="100000"/>
              </a:lnSpc>
              <a:spcBef>
                <a:spcPts val="0"/>
              </a:spcBef>
              <a:buAutoNum type="arabicPeriod"/>
            </a:pPr>
            <a:r>
              <a:rPr lang="es-MX" dirty="0">
                <a:latin typeface="Montserrat Medium"/>
                <a:cs typeface="Arial"/>
              </a:rPr>
              <a:t>Hoja de Cierre</a:t>
            </a:r>
            <a:endParaRPr lang="en-US">
              <a:latin typeface="Montserrat Medium"/>
            </a:endParaRPr>
          </a:p>
          <a:p>
            <a:pPr marL="342900" indent="-342900" algn="just">
              <a:lnSpc>
                <a:spcPct val="100000"/>
              </a:lnSpc>
              <a:spcBef>
                <a:spcPts val="0"/>
              </a:spcBef>
              <a:buAutoNum type="arabicPeriod"/>
            </a:pPr>
            <a:r>
              <a:rPr lang="es-MX" dirty="0">
                <a:latin typeface="Montserrat Medium"/>
                <a:cs typeface="Arial"/>
              </a:rPr>
              <a:t>Anexos</a:t>
            </a:r>
            <a:endParaRPr lang="es-ES">
              <a:latin typeface="Montserrat Medium"/>
            </a:endParaRPr>
          </a:p>
          <a:p>
            <a:endParaRPr lang="es-MX" dirty="0">
              <a:latin typeface="Montserrat Medium"/>
            </a:endParaRPr>
          </a:p>
        </p:txBody>
      </p:sp>
      <p:pic>
        <p:nvPicPr>
          <p:cNvPr id="11" name="Picture 10">
            <a:extLst>
              <a:ext uri="{FF2B5EF4-FFF2-40B4-BE49-F238E27FC236}">
                <a16:creationId xmlns:a16="http://schemas.microsoft.com/office/drawing/2014/main" id="{82286A8C-B600-7674-7F2E-E150038013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0720" y="52385"/>
            <a:ext cx="1249680" cy="1022989"/>
          </a:xfrm>
          <a:prstGeom prst="rect">
            <a:avLst/>
          </a:prstGeom>
        </p:spPr>
      </p:pic>
      <p:sp>
        <p:nvSpPr>
          <p:cNvPr id="7" name="Rectángulo 6">
            <a:extLst>
              <a:ext uri="{FF2B5EF4-FFF2-40B4-BE49-F238E27FC236}">
                <a16:creationId xmlns:a16="http://schemas.microsoft.com/office/drawing/2014/main" id="{40EFCF1F-F748-64FE-6697-F7FAAD6F8651}"/>
              </a:ext>
            </a:extLst>
          </p:cNvPr>
          <p:cNvSpPr/>
          <p:nvPr/>
        </p:nvSpPr>
        <p:spPr>
          <a:xfrm>
            <a:off x="1338564" y="787701"/>
            <a:ext cx="6827526" cy="369332"/>
          </a:xfrm>
          <a:prstGeom prst="rect">
            <a:avLst/>
          </a:prstGeom>
        </p:spPr>
        <p:txBody>
          <a:bodyPr wrap="squar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b="1" dirty="0">
                <a:solidFill>
                  <a:schemeClr val="accent6">
                    <a:lumMod val="50000"/>
                  </a:schemeClr>
                </a:solidFill>
                <a:latin typeface="Montserrat" panose="00000500000000000000" pitchFamily="2" charset="0"/>
              </a:rPr>
              <a:t>ÍNDICE</a:t>
            </a:r>
          </a:p>
        </p:txBody>
      </p:sp>
    </p:spTree>
    <p:extLst>
      <p:ext uri="{BB962C8B-B14F-4D97-AF65-F5344CB8AC3E}">
        <p14:creationId xmlns:p14="http://schemas.microsoft.com/office/powerpoint/2010/main" val="2154335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id="{2CA8FAA1-59CC-258F-6EB2-CE95A5988E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40720" y="52385"/>
            <a:ext cx="1249680" cy="1022989"/>
          </a:xfrm>
          <a:prstGeom prst="rect">
            <a:avLst/>
          </a:prstGeom>
        </p:spPr>
      </p:pic>
      <p:sp>
        <p:nvSpPr>
          <p:cNvPr id="4" name="61 Rectángulo">
            <a:extLst>
              <a:ext uri="{FF2B5EF4-FFF2-40B4-BE49-F238E27FC236}">
                <a16:creationId xmlns:a16="http://schemas.microsoft.com/office/drawing/2014/main" id="{2B25A7EA-7857-7D37-C413-AE4DC14D891F}"/>
              </a:ext>
            </a:extLst>
          </p:cNvPr>
          <p:cNvSpPr/>
          <p:nvPr/>
        </p:nvSpPr>
        <p:spPr>
          <a:xfrm>
            <a:off x="1126499" y="754710"/>
            <a:ext cx="2882520" cy="400110"/>
          </a:xfrm>
          <a:prstGeom prst="rect">
            <a:avLst/>
          </a:prstGeom>
        </p:spPr>
        <p:txBody>
          <a:bodyPr wrap="non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rabicPeriod" startAt="8"/>
            </a:pPr>
            <a:r>
              <a:rPr lang="es-ES_tradnl" sz="2000" b="1" dirty="0">
                <a:latin typeface="Arial" panose="020B0604020202020204" pitchFamily="34" charset="0"/>
                <a:cs typeface="Arial" panose="020B0604020202020204" pitchFamily="34" charset="0"/>
              </a:rPr>
              <a:t>Instructivo de Uso</a:t>
            </a:r>
          </a:p>
        </p:txBody>
      </p:sp>
      <p:sp>
        <p:nvSpPr>
          <p:cNvPr id="2" name="29 Rectángulo">
            <a:extLst>
              <a:ext uri="{FF2B5EF4-FFF2-40B4-BE49-F238E27FC236}">
                <a16:creationId xmlns:a16="http://schemas.microsoft.com/office/drawing/2014/main" id="{A5166099-B6B8-96EE-2096-C0125B8D328D}"/>
              </a:ext>
            </a:extLst>
          </p:cNvPr>
          <p:cNvSpPr/>
          <p:nvPr/>
        </p:nvSpPr>
        <p:spPr>
          <a:xfrm>
            <a:off x="921007" y="2091157"/>
            <a:ext cx="8474527" cy="4185761"/>
          </a:xfrm>
          <a:prstGeom prst="rect">
            <a:avLst/>
          </a:prstGeom>
        </p:spPr>
        <p:txBody>
          <a:bodyPr wrap="squar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just">
              <a:buAutoNum type="alphaUcParenR"/>
            </a:pPr>
            <a:r>
              <a:rPr lang="es-MX" sz="1400" b="1" dirty="0">
                <a:latin typeface="Montserrat"/>
                <a:cs typeface="Arial"/>
              </a:rPr>
              <a:t>Fondo: </a:t>
            </a:r>
            <a:r>
              <a:rPr lang="es-MX" sz="1400" dirty="0">
                <a:latin typeface="Montserrat"/>
                <a:cs typeface="Arial"/>
              </a:rPr>
              <a:t>Conjunto de documentos producidos orgánicamente por un sujeto obligado, que se identifica con el nombre de este último, AEM.</a:t>
            </a:r>
          </a:p>
          <a:p>
            <a:pPr marL="342900" indent="-342900" algn="just">
              <a:buAutoNum type="alphaUcParenR"/>
            </a:pPr>
            <a:endParaRPr lang="es-MX" sz="1400" dirty="0">
              <a:latin typeface="Montserrat"/>
              <a:cs typeface="Arial" panose="020B0604020202020204" pitchFamily="34" charset="0"/>
            </a:endParaRPr>
          </a:p>
          <a:p>
            <a:pPr marL="342900" indent="-342900" algn="just">
              <a:buAutoNum type="alphaUcParenR"/>
            </a:pPr>
            <a:r>
              <a:rPr lang="es-MX" sz="1400" b="1" dirty="0">
                <a:latin typeface="Montserrat"/>
                <a:cs typeface="Arial"/>
              </a:rPr>
              <a:t>Código: </a:t>
            </a:r>
            <a:r>
              <a:rPr lang="es-MX" sz="1400" dirty="0">
                <a:latin typeface="Montserrat"/>
                <a:cs typeface="Arial"/>
              </a:rPr>
              <a:t>es la clave con que se identifican la sección, serie y subserie, en el Cuadro General de Clasificación Archivística.</a:t>
            </a:r>
          </a:p>
          <a:p>
            <a:pPr marL="342900" indent="-342900" algn="just">
              <a:buAutoNum type="alphaUcParenR"/>
            </a:pPr>
            <a:endParaRPr lang="es-MX" sz="1400" dirty="0">
              <a:latin typeface="Montserrat"/>
              <a:cs typeface="Arial" panose="020B0604020202020204" pitchFamily="34" charset="0"/>
            </a:endParaRPr>
          </a:p>
          <a:p>
            <a:pPr marL="342900" indent="-342900" algn="just">
              <a:buAutoNum type="alphaUcParenR"/>
            </a:pPr>
            <a:r>
              <a:rPr lang="es-MX" sz="1400" b="1" dirty="0">
                <a:latin typeface="Montserrat"/>
                <a:cs typeface="Arial"/>
              </a:rPr>
              <a:t>Sección: </a:t>
            </a:r>
            <a:r>
              <a:rPr lang="es-MX" sz="1400" dirty="0">
                <a:latin typeface="Montserrat"/>
                <a:cs typeface="Arial"/>
              </a:rPr>
              <a:t> Es cada una de las divisiones del fondo, basadas en las atribuciones y funciones de la Agencia, en este caso reflejadas en comunes identificados con la letra “C” y sustantivas. identificados con la letra “S”.</a:t>
            </a:r>
          </a:p>
          <a:p>
            <a:pPr marL="342900" indent="-342900" algn="just">
              <a:buAutoNum type="alphaUcParenR"/>
            </a:pPr>
            <a:endParaRPr lang="es-MX" sz="1400" b="1" dirty="0">
              <a:latin typeface="Montserrat"/>
              <a:cs typeface="Arial" panose="020B0604020202020204" pitchFamily="34" charset="0"/>
            </a:endParaRPr>
          </a:p>
          <a:p>
            <a:pPr marL="342900" indent="-342900" algn="just">
              <a:buAutoNum type="alphaUcParenR"/>
            </a:pPr>
            <a:r>
              <a:rPr lang="es-MX" sz="1400" b="1" dirty="0">
                <a:latin typeface="Montserrat"/>
                <a:cs typeface="Arial"/>
              </a:rPr>
              <a:t>Serie</a:t>
            </a:r>
            <a:r>
              <a:rPr lang="es-MX" sz="1400" dirty="0">
                <a:latin typeface="Montserrat"/>
                <a:cs typeface="Arial"/>
              </a:rPr>
              <a:t>:  La división de una sección que corresponde al conjunto de documentos producidos en el desarrollo de una misma atribución general, y que versan sobre una materia o asunto específico.</a:t>
            </a:r>
          </a:p>
          <a:p>
            <a:pPr marL="342900" indent="-342900" algn="just">
              <a:buAutoNum type="alphaUcParenR"/>
            </a:pPr>
            <a:endParaRPr lang="es-MX" sz="1400" dirty="0">
              <a:latin typeface="Montserrat"/>
              <a:cs typeface="Arial" panose="020B0604020202020204" pitchFamily="34" charset="0"/>
            </a:endParaRPr>
          </a:p>
          <a:p>
            <a:pPr marL="342900" indent="-342900" algn="just">
              <a:buFontTx/>
              <a:buAutoNum type="alphaUcParenR"/>
            </a:pPr>
            <a:r>
              <a:rPr lang="es-MX" sz="1400" b="1" dirty="0">
                <a:latin typeface="Montserrat"/>
                <a:cs typeface="Arial"/>
              </a:rPr>
              <a:t>Subserie: </a:t>
            </a:r>
            <a:r>
              <a:rPr lang="es-MX" sz="1400" dirty="0">
                <a:latin typeface="Montserrat"/>
                <a:cs typeface="Arial"/>
              </a:rPr>
              <a:t>unidades documentales que forman parte de una serie y se jerarquizan e identifican, en forma separada del conjunto de la serie por los tipos documentales que varían de acuerdo con el trámite de cada asunto.</a:t>
            </a:r>
          </a:p>
          <a:p>
            <a:pPr marL="342900" indent="-342900" algn="just">
              <a:buAutoNum type="alphaUcParenR"/>
            </a:pPr>
            <a:endParaRPr lang="es-MX" sz="1400" dirty="0">
              <a:latin typeface="Montserrat"/>
              <a:cs typeface="Arial" panose="020B0604020202020204" pitchFamily="34" charset="0"/>
            </a:endParaRPr>
          </a:p>
          <a:p>
            <a:pPr algn="just"/>
            <a:endParaRPr lang="es-MX" sz="1400" dirty="0">
              <a:latin typeface="Montserrat"/>
              <a:cs typeface="Arial" panose="020B0604020202020204" pitchFamily="34" charset="0"/>
            </a:endParaRPr>
          </a:p>
        </p:txBody>
      </p:sp>
    </p:spTree>
    <p:extLst>
      <p:ext uri="{BB962C8B-B14F-4D97-AF65-F5344CB8AC3E}">
        <p14:creationId xmlns:p14="http://schemas.microsoft.com/office/powerpoint/2010/main" val="670714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9 Rectángulo">
            <a:extLst>
              <a:ext uri="{FF2B5EF4-FFF2-40B4-BE49-F238E27FC236}">
                <a16:creationId xmlns:a16="http://schemas.microsoft.com/office/drawing/2014/main" id="{38D88A5A-D9E2-DB5B-1E5D-6D3A277C2F8B}"/>
              </a:ext>
            </a:extLst>
          </p:cNvPr>
          <p:cNvSpPr/>
          <p:nvPr/>
        </p:nvSpPr>
        <p:spPr>
          <a:xfrm>
            <a:off x="247767" y="151433"/>
            <a:ext cx="11695054" cy="5893921"/>
          </a:xfrm>
          <a:prstGeom prst="rect">
            <a:avLst/>
          </a:prstGeom>
        </p:spPr>
        <p:txBody>
          <a:bodyPr wrap="square" lIns="91440" tIns="45720" rIns="91440" bIns="45720" anchor="t">
            <a:spAutoFit/>
          </a:bodyPr>
          <a:lstStyle>
            <a:defPPr>
              <a:defRPr lang="es-MX"/>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just"/>
            <a:r>
              <a:rPr lang="es-MX" sz="1300" b="1" dirty="0">
                <a:latin typeface="Montserrat"/>
                <a:cs typeface="Arial"/>
              </a:rPr>
              <a:t>F) Valor documental:</a:t>
            </a:r>
            <a:r>
              <a:rPr lang="es-MX" sz="1300" dirty="0">
                <a:latin typeface="Montserrat"/>
                <a:cs typeface="Arial"/>
              </a:rPr>
              <a:t> es el valor que tiene un documento mientras se halla en las fases activa y semi-activa de su ciclo vital, es decir, mientras interesa a la entidad productora, como instrumento y referencia para el desarrollo de la gestión. :</a:t>
            </a:r>
          </a:p>
          <a:p>
            <a:pPr algn="just"/>
            <a:endParaRPr lang="es-MX" sz="1300" dirty="0">
              <a:latin typeface="Montserrat"/>
              <a:cs typeface="Arial" panose="020B0604020202020204" pitchFamily="34" charset="0"/>
            </a:endParaRPr>
          </a:p>
          <a:p>
            <a:pPr marL="542925" indent="-228600" algn="just">
              <a:buFont typeface="+mj-lt"/>
              <a:buAutoNum type="arabicPeriod"/>
            </a:pPr>
            <a:r>
              <a:rPr lang="es-MX" sz="1300" b="1" i="1" dirty="0">
                <a:latin typeface="Montserrat"/>
                <a:cs typeface="Arial"/>
              </a:rPr>
              <a:t>Administrativo</a:t>
            </a:r>
            <a:r>
              <a:rPr lang="es-MX" sz="1300" b="1" dirty="0">
                <a:latin typeface="Montserrat"/>
                <a:cs typeface="Arial"/>
              </a:rPr>
              <a:t>: </a:t>
            </a:r>
            <a:r>
              <a:rPr lang="es-MX" sz="1300" dirty="0">
                <a:latin typeface="Montserrat"/>
                <a:cs typeface="Arial"/>
              </a:rPr>
              <a:t>son documentos que responden a una necesidad administrativa y mientras dure su tramite, son de gran utilidad como referencia para la toma de decisiones. </a:t>
            </a:r>
            <a:endParaRPr lang="es-MX" sz="1300" dirty="0">
              <a:latin typeface="Montserrat"/>
              <a:cs typeface="Arial" panose="020B0604020202020204" pitchFamily="34" charset="0"/>
            </a:endParaRPr>
          </a:p>
          <a:p>
            <a:pPr marL="228600" indent="-228600" algn="just">
              <a:buFont typeface="+mj-lt"/>
              <a:buAutoNum type="arabicPeriod"/>
            </a:pPr>
            <a:endParaRPr lang="es-MX" sz="1300" dirty="0">
              <a:latin typeface="Montserrat"/>
              <a:cs typeface="Arial" panose="020B0604020202020204" pitchFamily="34" charset="0"/>
            </a:endParaRPr>
          </a:p>
          <a:p>
            <a:pPr marL="542925" indent="-228600" algn="just">
              <a:buFont typeface="+mj-lt"/>
              <a:buAutoNum type="arabicPeriod"/>
              <a:tabLst>
                <a:tab pos="542925" algn="l"/>
              </a:tabLst>
            </a:pPr>
            <a:r>
              <a:rPr lang="es-MX" sz="1300" b="1" i="1" dirty="0">
                <a:latin typeface="Montserrat"/>
                <a:cs typeface="Arial"/>
              </a:rPr>
              <a:t>Legal</a:t>
            </a:r>
            <a:r>
              <a:rPr lang="es-MX" sz="1300" b="1" dirty="0">
                <a:latin typeface="Montserrat"/>
                <a:cs typeface="Arial"/>
              </a:rPr>
              <a:t>: </a:t>
            </a:r>
            <a:r>
              <a:rPr lang="es-MX" sz="1300" dirty="0">
                <a:latin typeface="Montserrat"/>
                <a:cs typeface="Arial"/>
              </a:rPr>
              <a:t>documentos que certifican derechos u obligaciones de la administración pública, sirven como testimonio ante la Ley.</a:t>
            </a:r>
          </a:p>
          <a:p>
            <a:pPr marL="542925" indent="-228600" algn="just">
              <a:buFont typeface="+mj-lt"/>
              <a:buAutoNum type="arabicPeriod"/>
              <a:tabLst>
                <a:tab pos="542925" algn="l"/>
              </a:tabLst>
            </a:pPr>
            <a:endParaRPr lang="es-MX" sz="1300" b="1" i="1" dirty="0">
              <a:latin typeface="Montserrat"/>
              <a:cs typeface="Arial" panose="020B0604020202020204" pitchFamily="34" charset="0"/>
            </a:endParaRPr>
          </a:p>
          <a:p>
            <a:pPr marL="542925" indent="-228600" algn="just">
              <a:buFont typeface="+mj-lt"/>
              <a:buAutoNum type="arabicPeriod"/>
              <a:tabLst>
                <a:tab pos="542925" algn="l"/>
              </a:tabLst>
            </a:pPr>
            <a:r>
              <a:rPr lang="es-MX" sz="1300" b="1" i="1" dirty="0">
                <a:latin typeface="Montserrat"/>
                <a:cs typeface="Arial"/>
              </a:rPr>
              <a:t>Fiscal o Contable: </a:t>
            </a:r>
            <a:r>
              <a:rPr lang="es-MX" sz="1300" dirty="0">
                <a:latin typeface="Montserrat"/>
                <a:cs typeface="Arial"/>
              </a:rPr>
              <a:t>documentos que pueden servir explicación o justificación de operaciones destinadas al control del presupuesto o que puede servir como testimonio o prueba del cumplimiento de obligaciones tributarias. </a:t>
            </a:r>
            <a:endParaRPr lang="es-MX" sz="1300" dirty="0">
              <a:latin typeface="Montserrat"/>
              <a:cs typeface="Arial" panose="020B0604020202020204" pitchFamily="34" charset="0"/>
            </a:endParaRPr>
          </a:p>
          <a:p>
            <a:pPr marL="542925" indent="-228600" algn="just">
              <a:buFont typeface="+mj-lt"/>
              <a:buAutoNum type="arabicPeriod"/>
              <a:tabLst>
                <a:tab pos="542925" algn="l"/>
              </a:tabLst>
            </a:pPr>
            <a:endParaRPr lang="es-MX" sz="1300" dirty="0">
              <a:latin typeface="Montserrat"/>
              <a:cs typeface="Arial" panose="020B0604020202020204" pitchFamily="34" charset="0"/>
            </a:endParaRPr>
          </a:p>
          <a:p>
            <a:pPr marL="228600" indent="-228600" algn="just">
              <a:buAutoNum type="alphaUcParenR" startAt="7"/>
            </a:pPr>
            <a:r>
              <a:rPr lang="es-MX" sz="1300" b="1" dirty="0">
                <a:latin typeface="Montserrat"/>
                <a:cs typeface="Arial"/>
              </a:rPr>
              <a:t>Plazos de Conservación: </a:t>
            </a:r>
            <a:r>
              <a:rPr lang="es-MX" sz="1300" dirty="0">
                <a:latin typeface="Montserrat"/>
                <a:cs typeface="Arial"/>
              </a:rPr>
              <a:t>periodo que debe permanecer la documentación en los archivos de trámite, de concentración e histórico, es la combinación de la vigencia documental, el término precautorio, el periodo de reserva, en su caso, y los periodos adicionales.</a:t>
            </a:r>
          </a:p>
          <a:p>
            <a:pPr marL="228600" indent="-228600" algn="just">
              <a:buAutoNum type="alphaUcParenR" startAt="7"/>
            </a:pPr>
            <a:endParaRPr lang="es-MX" sz="1300" dirty="0">
              <a:latin typeface="Montserrat"/>
              <a:cs typeface="Arial" panose="020B0604020202020204" pitchFamily="34" charset="0"/>
            </a:endParaRPr>
          </a:p>
          <a:p>
            <a:pPr marL="228600" indent="-228600" algn="just">
              <a:buAutoNum type="alphaUcParenR" startAt="7"/>
            </a:pPr>
            <a:r>
              <a:rPr lang="es-MX" sz="1300" b="1" dirty="0">
                <a:latin typeface="Montserrat"/>
                <a:cs typeface="Arial"/>
              </a:rPr>
              <a:t>Técnica de selección:</a:t>
            </a:r>
            <a:r>
              <a:rPr lang="es-MX" sz="1300" dirty="0">
                <a:latin typeface="Montserrat"/>
                <a:cs typeface="Arial"/>
              </a:rPr>
              <a:t> cuando los plazos de conservación en archivo de trámite y de concentración han concluido se debe indicar si los expedientes deben:</a:t>
            </a:r>
          </a:p>
          <a:p>
            <a:pPr marL="342900" indent="-342900" algn="just">
              <a:buFont typeface="+mj-lt"/>
              <a:buAutoNum type="arabicParenR" startAt="7"/>
            </a:pPr>
            <a:endParaRPr lang="es-MX" sz="1300" dirty="0">
              <a:latin typeface="Montserrat"/>
              <a:cs typeface="Arial" panose="020B0604020202020204" pitchFamily="34" charset="0"/>
            </a:endParaRPr>
          </a:p>
          <a:p>
            <a:pPr marL="685800" indent="-342900" algn="just">
              <a:buFont typeface="+mj-lt"/>
              <a:buAutoNum type="alphaLcParenR"/>
            </a:pPr>
            <a:r>
              <a:rPr lang="es-MX" sz="1300" b="1" dirty="0">
                <a:latin typeface="Montserrat"/>
                <a:cs typeface="Arial"/>
              </a:rPr>
              <a:t>Eliminarse,  </a:t>
            </a:r>
            <a:r>
              <a:rPr lang="es-MX" sz="1300" dirty="0">
                <a:latin typeface="Montserrat"/>
                <a:cs typeface="Arial"/>
              </a:rPr>
              <a:t>cuando su valor primario ha concluido, </a:t>
            </a:r>
            <a:endParaRPr lang="es-MX" sz="1300" dirty="0">
              <a:latin typeface="Montserrat"/>
              <a:cs typeface="Arial" panose="020B0604020202020204" pitchFamily="34" charset="0"/>
            </a:endParaRPr>
          </a:p>
          <a:p>
            <a:pPr marL="342900" indent="-342900" algn="just">
              <a:buFont typeface="+mj-lt"/>
              <a:buAutoNum type="alphaLcParenR"/>
            </a:pPr>
            <a:endParaRPr lang="es-MX" sz="1300" dirty="0">
              <a:latin typeface="Montserrat"/>
              <a:cs typeface="Arial" panose="020B0604020202020204" pitchFamily="34" charset="0"/>
            </a:endParaRPr>
          </a:p>
          <a:p>
            <a:pPr marL="685800" indent="-342900" algn="just">
              <a:buFont typeface="+mj-lt"/>
              <a:buAutoNum type="alphaLcParenR"/>
            </a:pPr>
            <a:r>
              <a:rPr lang="es-MX" sz="1300" b="1" dirty="0">
                <a:latin typeface="Montserrat"/>
                <a:cs typeface="Arial"/>
              </a:rPr>
              <a:t>Conservarse</a:t>
            </a:r>
            <a:r>
              <a:rPr lang="es-MX" sz="1300" dirty="0">
                <a:latin typeface="Montserrat"/>
                <a:cs typeface="Arial"/>
              </a:rPr>
              <a:t>, cuando tiene valor histórico¸ o</a:t>
            </a:r>
          </a:p>
          <a:p>
            <a:pPr marL="342900" indent="-342900" algn="just">
              <a:buFont typeface="+mj-lt"/>
              <a:buAutoNum type="alphaLcParenR"/>
            </a:pPr>
            <a:endParaRPr lang="es-MX" sz="1300" dirty="0">
              <a:latin typeface="Montserrat"/>
              <a:cs typeface="Arial" panose="020B0604020202020204" pitchFamily="34" charset="0"/>
            </a:endParaRPr>
          </a:p>
          <a:p>
            <a:pPr marL="685800" indent="-342900" algn="just">
              <a:buFont typeface="+mj-lt"/>
              <a:buAutoNum type="alphaLcParenR"/>
            </a:pPr>
            <a:r>
              <a:rPr lang="es-MX" sz="1300" dirty="0">
                <a:latin typeface="Montserrat"/>
                <a:cs typeface="Arial"/>
              </a:rPr>
              <a:t>Se hará un </a:t>
            </a:r>
            <a:r>
              <a:rPr lang="es-MX" sz="1300" b="1" dirty="0">
                <a:latin typeface="Montserrat"/>
                <a:cs typeface="Arial"/>
              </a:rPr>
              <a:t>muestreo </a:t>
            </a:r>
            <a:r>
              <a:rPr lang="es-MX" sz="1300" dirty="0">
                <a:latin typeface="Montserrat"/>
                <a:cs typeface="Arial"/>
              </a:rPr>
              <a:t>para determinar si se extraen unidades documentales representativas de la serie para su conservación parcial. </a:t>
            </a:r>
            <a:endParaRPr lang="es-MX" sz="1300" dirty="0">
              <a:latin typeface="Montserrat"/>
              <a:cs typeface="Arial" panose="020B0604020202020204" pitchFamily="34" charset="0"/>
            </a:endParaRPr>
          </a:p>
          <a:p>
            <a:pPr marL="685800" indent="-342900" algn="just">
              <a:buFont typeface="+mj-lt"/>
              <a:buAutoNum type="alphaLcParenR"/>
            </a:pPr>
            <a:r>
              <a:rPr lang="es-MX" sz="1300" b="1" dirty="0">
                <a:latin typeface="Montserrat"/>
                <a:cs typeface="Arial"/>
              </a:rPr>
              <a:t>Observaciones: </a:t>
            </a:r>
            <a:r>
              <a:rPr lang="es-MX" sz="1300" dirty="0">
                <a:latin typeface="Montserrat"/>
                <a:cs typeface="Arial"/>
              </a:rPr>
              <a:t>Indica las observaciones de las series o subseries que no estén consideradas en los demás rubros o información adicional que no pudo incluirse en los rubros anteriores.</a:t>
            </a:r>
          </a:p>
          <a:p>
            <a:pPr marL="342900" algn="just"/>
            <a:endParaRPr lang="es-MX" sz="1300" b="1" dirty="0">
              <a:latin typeface="Montserrat"/>
              <a:cs typeface="Arial" panose="020B0604020202020204" pitchFamily="34" charset="0"/>
            </a:endParaRPr>
          </a:p>
          <a:p>
            <a:pPr marL="228600" indent="-228600" algn="just">
              <a:buFont typeface="+mj-lt"/>
              <a:buAutoNum type="alphaUcPeriod" startAt="9"/>
            </a:pPr>
            <a:r>
              <a:rPr lang="es-MX" sz="1300" b="1" dirty="0">
                <a:latin typeface="Montserrat"/>
                <a:cs typeface="Arial"/>
              </a:rPr>
              <a:t>Observaciones: </a:t>
            </a:r>
            <a:r>
              <a:rPr lang="es-MX" sz="1300" dirty="0">
                <a:latin typeface="Montserrat"/>
                <a:cs typeface="Arial"/>
              </a:rPr>
              <a:t>Indica las observaciones de las series o subseries que no estén consideradas en los demás rubros o información adicional que no pudo incluirse en los rubros anteriores</a:t>
            </a:r>
          </a:p>
          <a:p>
            <a:pPr marL="228600" indent="-228600" algn="just">
              <a:buFont typeface="+mj-lt"/>
              <a:buAutoNum type="arabicParenR"/>
            </a:pPr>
            <a:endParaRPr lang="es-MX" sz="1300" dirty="0">
              <a:latin typeface="Montserrat"/>
              <a:cs typeface="Arial" panose="020B0604020202020204" pitchFamily="34" charset="0"/>
            </a:endParaRPr>
          </a:p>
        </p:txBody>
      </p:sp>
    </p:spTree>
    <p:extLst>
      <p:ext uri="{BB962C8B-B14F-4D97-AF65-F5344CB8AC3E}">
        <p14:creationId xmlns:p14="http://schemas.microsoft.com/office/powerpoint/2010/main" val="3492755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id="{2CA8FAA1-59CC-258F-6EB2-CE95A5988E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40720" y="52385"/>
            <a:ext cx="1249680" cy="1022989"/>
          </a:xfrm>
          <a:prstGeom prst="rect">
            <a:avLst/>
          </a:prstGeom>
        </p:spPr>
      </p:pic>
      <p:sp>
        <p:nvSpPr>
          <p:cNvPr id="6" name="11 Rectángulo">
            <a:extLst>
              <a:ext uri="{FF2B5EF4-FFF2-40B4-BE49-F238E27FC236}">
                <a16:creationId xmlns:a16="http://schemas.microsoft.com/office/drawing/2014/main" id="{6E02A790-C9A7-A8F2-FE2B-C0B11F8C3C51}"/>
              </a:ext>
            </a:extLst>
          </p:cNvPr>
          <p:cNvSpPr/>
          <p:nvPr/>
        </p:nvSpPr>
        <p:spPr>
          <a:xfrm>
            <a:off x="1179110" y="2963851"/>
            <a:ext cx="5178021" cy="1015663"/>
          </a:xfrm>
          <a:prstGeom prst="rect">
            <a:avLst/>
          </a:prstGeom>
        </p:spPr>
        <p:txBody>
          <a:bodyPr wrap="non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rabicPeriod" startAt="9"/>
            </a:pPr>
            <a:r>
              <a:rPr lang="es-ES_tradnl" sz="2000" b="1" dirty="0">
                <a:latin typeface="Arial" panose="020B0604020202020204" pitchFamily="34" charset="0"/>
                <a:cs typeface="Arial" panose="020B0604020202020204" pitchFamily="34" charset="0"/>
              </a:rPr>
              <a:t>Catálogo de Disposición Documental</a:t>
            </a:r>
          </a:p>
          <a:p>
            <a:pPr marL="457200" indent="-457200">
              <a:buAutoNum type="arabicPeriod" startAt="9"/>
            </a:pPr>
            <a:endParaRPr lang="es-ES_tradnl" sz="2000" b="1" dirty="0">
              <a:latin typeface="Arial" panose="020B0604020202020204" pitchFamily="34" charset="0"/>
              <a:cs typeface="Arial" panose="020B0604020202020204" pitchFamily="34" charset="0"/>
            </a:endParaRPr>
          </a:p>
          <a:p>
            <a:pPr algn="ctr"/>
            <a:r>
              <a:rPr lang="es-ES_tradnl" sz="2000" b="1" dirty="0">
                <a:latin typeface="Arial"/>
                <a:cs typeface="Arial"/>
              </a:rPr>
              <a:t>(Anexo)</a:t>
            </a:r>
            <a:endParaRPr lang="es-ES_tradnl"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1625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44B65C1-40A6-4DBF-072C-D0AB1001B660}"/>
              </a:ext>
            </a:extLst>
          </p:cNvPr>
          <p:cNvSpPr/>
          <p:nvPr/>
        </p:nvSpPr>
        <p:spPr>
          <a:xfrm>
            <a:off x="1338564" y="787701"/>
            <a:ext cx="6827526" cy="369332"/>
          </a:xfrm>
          <a:prstGeom prst="rect">
            <a:avLst/>
          </a:prstGeom>
        </p:spPr>
        <p:txBody>
          <a:bodyPr wrap="squar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a:latin typeface="Arial"/>
                <a:cs typeface="Arial"/>
              </a:rPr>
              <a:t>10.</a:t>
            </a:r>
            <a:r>
              <a:rPr lang="es-MX" b="1" dirty="0">
                <a:latin typeface="Arial"/>
                <a:cs typeface="Arial"/>
              </a:rPr>
              <a:t> CIERRE</a:t>
            </a:r>
          </a:p>
        </p:txBody>
      </p:sp>
      <p:sp>
        <p:nvSpPr>
          <p:cNvPr id="5" name="9 Rectángulo">
            <a:extLst>
              <a:ext uri="{FF2B5EF4-FFF2-40B4-BE49-F238E27FC236}">
                <a16:creationId xmlns:a16="http://schemas.microsoft.com/office/drawing/2014/main" id="{928946F5-0494-FA76-547C-AB014332C61D}"/>
              </a:ext>
            </a:extLst>
          </p:cNvPr>
          <p:cNvSpPr/>
          <p:nvPr/>
        </p:nvSpPr>
        <p:spPr>
          <a:xfrm>
            <a:off x="4757406" y="560456"/>
            <a:ext cx="7160092" cy="2462213"/>
          </a:xfrm>
          <a:prstGeom prst="rect">
            <a:avLst/>
          </a:prstGeom>
        </p:spPr>
        <p:txBody>
          <a:bodyPr wrap="squar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MX" sz="1400" dirty="0">
                <a:latin typeface="Montserrat"/>
                <a:cs typeface="Arial"/>
              </a:rPr>
              <a:t>El Catálogo de Disposición Documental de la Agencia Espacial Mexicana cuenta con:</a:t>
            </a:r>
          </a:p>
          <a:p>
            <a:pPr algn="just"/>
            <a:endParaRPr lang="es-MX" sz="1400" b="1" dirty="0">
              <a:latin typeface="Montserrat"/>
              <a:cs typeface="Arial" panose="020B0604020202020204" pitchFamily="34" charset="0"/>
            </a:endParaRPr>
          </a:p>
          <a:p>
            <a:pPr marL="285750" indent="-285750" algn="just">
              <a:buFont typeface="Arial" panose="020B0604020202020204" pitchFamily="34" charset="0"/>
              <a:buChar char="•"/>
            </a:pPr>
            <a:r>
              <a:rPr lang="es-MX" sz="1400" dirty="0">
                <a:latin typeface="Montserrat"/>
                <a:cs typeface="Arial"/>
              </a:rPr>
              <a:t>12 Secciones Comunes  (1C a 12C ) y 2 Secciones Sustantivas (1S y 2S)</a:t>
            </a:r>
          </a:p>
          <a:p>
            <a:pPr marL="285750" indent="-285750" algn="just">
              <a:buFont typeface="Arial" panose="020B0604020202020204" pitchFamily="34" charset="0"/>
              <a:buChar char="•"/>
            </a:pPr>
            <a:r>
              <a:rPr lang="es-MX" sz="1400" dirty="0">
                <a:latin typeface="Montserrat"/>
                <a:cs typeface="Arial"/>
              </a:rPr>
              <a:t>83 Series Comunes y 11 Series Sustantivas</a:t>
            </a:r>
          </a:p>
          <a:p>
            <a:pPr marL="285750" indent="-285750" algn="just">
              <a:buFont typeface="Arial" panose="020B0604020202020204" pitchFamily="34" charset="0"/>
              <a:buChar char="•"/>
            </a:pPr>
            <a:r>
              <a:rPr lang="es-MX" sz="1400" dirty="0">
                <a:latin typeface="Montserrat"/>
                <a:cs typeface="Arial"/>
              </a:rPr>
              <a:t>4 Subseries Comunes y 23 subseries sustantivas </a:t>
            </a:r>
            <a:endParaRPr lang="es-MX" sz="1400">
              <a:latin typeface="Montserrat"/>
              <a:cs typeface="Arial" panose="020B0604020202020204" pitchFamily="34" charset="0"/>
            </a:endParaRPr>
          </a:p>
          <a:p>
            <a:pPr algn="just"/>
            <a:endParaRPr lang="es-MX" sz="1400" dirty="0">
              <a:latin typeface="Montserrat"/>
              <a:cs typeface="Arial" panose="020B0604020202020204" pitchFamily="34" charset="0"/>
            </a:endParaRPr>
          </a:p>
          <a:p>
            <a:pPr algn="just"/>
            <a:r>
              <a:rPr lang="es-MX" sz="1400" dirty="0">
                <a:latin typeface="Montserrat"/>
                <a:cs typeface="Arial"/>
              </a:rPr>
              <a:t>Cada serie y subserie indican su valor documental, vigencia documental, plazo de conservación y destino final.</a:t>
            </a:r>
          </a:p>
          <a:p>
            <a:pPr algn="just"/>
            <a:endParaRPr lang="es-MX" sz="1400" dirty="0">
              <a:latin typeface="Montserrat"/>
              <a:cs typeface="Arial" panose="020B0604020202020204" pitchFamily="34" charset="0"/>
            </a:endParaRPr>
          </a:p>
          <a:p>
            <a:pPr algn="ctr"/>
            <a:endParaRPr lang="es-MX" sz="1400" dirty="0">
              <a:latin typeface="Montserrat"/>
              <a:cs typeface="Arial" panose="020B0604020202020204" pitchFamily="34" charset="0"/>
            </a:endParaRPr>
          </a:p>
        </p:txBody>
      </p:sp>
      <p:sp>
        <p:nvSpPr>
          <p:cNvPr id="6" name="Rectángulo 5">
            <a:extLst>
              <a:ext uri="{FF2B5EF4-FFF2-40B4-BE49-F238E27FC236}">
                <a16:creationId xmlns:a16="http://schemas.microsoft.com/office/drawing/2014/main" id="{9EC6FE94-7D42-98BF-FE10-9FB6C0FA36E7}"/>
              </a:ext>
            </a:extLst>
          </p:cNvPr>
          <p:cNvSpPr/>
          <p:nvPr/>
        </p:nvSpPr>
        <p:spPr>
          <a:xfrm>
            <a:off x="306190" y="3170851"/>
            <a:ext cx="4572000" cy="830997"/>
          </a:xfrm>
          <a:prstGeom prst="rect">
            <a:avLst/>
          </a:prstGeom>
        </p:spPr>
        <p:txBody>
          <a:bodyPr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MX" sz="1200" dirty="0">
                <a:latin typeface="Montserrat SemiBold"/>
                <a:cs typeface="Arial"/>
              </a:rPr>
              <a:t>Mtro. Francisco López Cardiel </a:t>
            </a:r>
            <a:endParaRPr lang="es-MX" sz="1200">
              <a:latin typeface="Montserrat SemiBold"/>
              <a:cs typeface="Arial" panose="020B0604020202020204" pitchFamily="34" charset="0"/>
            </a:endParaRPr>
          </a:p>
          <a:p>
            <a:pPr algn="ctr"/>
            <a:r>
              <a:rPr lang="es-MX" sz="1200" dirty="0">
                <a:latin typeface="Montserrat SemiBold"/>
                <a:cs typeface="Arial"/>
              </a:rPr>
              <a:t>Titular de la Unidad de Transparencia </a:t>
            </a:r>
            <a:endParaRPr lang="es-MX" sz="1200" dirty="0">
              <a:latin typeface="Montserrat SemiBold"/>
              <a:cs typeface="Arial" panose="020B0604020202020204" pitchFamily="34" charset="0"/>
            </a:endParaRPr>
          </a:p>
          <a:p>
            <a:pPr algn="ctr"/>
            <a:r>
              <a:rPr lang="es-MX" sz="1200" dirty="0">
                <a:latin typeface="Montserrat SemiBold"/>
                <a:cs typeface="Arial"/>
              </a:rPr>
              <a:t>Agencia Espacial Mexicana</a:t>
            </a:r>
          </a:p>
          <a:p>
            <a:pPr algn="ctr"/>
            <a:endParaRPr lang="es-MX" sz="1200" dirty="0">
              <a:latin typeface="Montserrat SemiBold"/>
              <a:cs typeface="Arial" panose="020B0604020202020204" pitchFamily="34" charset="0"/>
            </a:endParaRPr>
          </a:p>
        </p:txBody>
      </p:sp>
      <p:sp>
        <p:nvSpPr>
          <p:cNvPr id="7" name="15 Rectángulo">
            <a:extLst>
              <a:ext uri="{FF2B5EF4-FFF2-40B4-BE49-F238E27FC236}">
                <a16:creationId xmlns:a16="http://schemas.microsoft.com/office/drawing/2014/main" id="{5DD38986-4F34-FEDD-EBDC-4725BE284500}"/>
              </a:ext>
            </a:extLst>
          </p:cNvPr>
          <p:cNvSpPr/>
          <p:nvPr/>
        </p:nvSpPr>
        <p:spPr>
          <a:xfrm>
            <a:off x="972252" y="4625406"/>
            <a:ext cx="3239878" cy="1569660"/>
          </a:xfrm>
          <a:prstGeom prst="rect">
            <a:avLst/>
          </a:prstGeom>
        </p:spPr>
        <p:txBody>
          <a:bodyPr wrap="squar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just">
              <a:buFont typeface="+mj-lt"/>
              <a:buAutoNum type="arabicPeriod" startAt="9"/>
            </a:pPr>
            <a:endParaRPr lang="es-MX" sz="1200" dirty="0">
              <a:latin typeface="Montserrat SemiBold"/>
              <a:cs typeface="Arial" panose="020B0604020202020204" pitchFamily="34" charset="0"/>
            </a:endParaRPr>
          </a:p>
          <a:p>
            <a:pPr algn="ctr"/>
            <a:endParaRPr lang="es-MX" sz="1200" dirty="0">
              <a:latin typeface="Montserrat SemiBold"/>
              <a:cs typeface="Arial" panose="020B0604020202020204" pitchFamily="34" charset="0"/>
            </a:endParaRPr>
          </a:p>
          <a:p>
            <a:pPr algn="ctr"/>
            <a:r>
              <a:rPr lang="es-MX" sz="1200" dirty="0">
                <a:latin typeface="Montserrat SemiBold"/>
                <a:cs typeface="Arial"/>
              </a:rPr>
              <a:t>Mtro. Jorge Ángel González Canchola </a:t>
            </a:r>
          </a:p>
          <a:p>
            <a:pPr algn="ctr"/>
            <a:r>
              <a:rPr lang="es-MX" sz="1200" dirty="0">
                <a:latin typeface="Montserrat SemiBold"/>
                <a:cs typeface="Arial"/>
              </a:rPr>
              <a:t>Coordinador de Archivos</a:t>
            </a:r>
          </a:p>
          <a:p>
            <a:pPr algn="ctr"/>
            <a:r>
              <a:rPr lang="es-MX" sz="1200" dirty="0">
                <a:latin typeface="Montserrat SemiBold"/>
                <a:cs typeface="Arial"/>
              </a:rPr>
              <a:t>Agencia Espacial Mexicana</a:t>
            </a:r>
          </a:p>
          <a:p>
            <a:pPr algn="ctr"/>
            <a:endParaRPr lang="es-MX" sz="1200" dirty="0">
              <a:latin typeface="Montserrat SemiBold"/>
              <a:cs typeface="Arial" panose="020B0604020202020204" pitchFamily="34" charset="0"/>
            </a:endParaRPr>
          </a:p>
          <a:p>
            <a:pPr algn="ctr"/>
            <a:endParaRPr lang="es-MX" sz="1200" dirty="0">
              <a:latin typeface="Montserrat SemiBold"/>
              <a:cs typeface="Arial" panose="020B0604020202020204" pitchFamily="34" charset="0"/>
            </a:endParaRPr>
          </a:p>
          <a:p>
            <a:pPr algn="ctr"/>
            <a:endParaRPr lang="es-MX" sz="1200" dirty="0">
              <a:latin typeface="Montserrat SemiBold"/>
              <a:cs typeface="Arial" panose="020B0604020202020204" pitchFamily="34" charset="0"/>
            </a:endParaRPr>
          </a:p>
        </p:txBody>
      </p:sp>
      <p:sp>
        <p:nvSpPr>
          <p:cNvPr id="8" name="11 Rectángulo">
            <a:extLst>
              <a:ext uri="{FF2B5EF4-FFF2-40B4-BE49-F238E27FC236}">
                <a16:creationId xmlns:a16="http://schemas.microsoft.com/office/drawing/2014/main" id="{6920F400-78DF-75EF-3BF6-A1E9313AA7F8}"/>
              </a:ext>
            </a:extLst>
          </p:cNvPr>
          <p:cNvSpPr/>
          <p:nvPr/>
        </p:nvSpPr>
        <p:spPr>
          <a:xfrm>
            <a:off x="7088883" y="3808404"/>
            <a:ext cx="3116961" cy="1200329"/>
          </a:xfrm>
          <a:prstGeom prst="rect">
            <a:avLst/>
          </a:prstGeom>
        </p:spPr>
        <p:txBody>
          <a:bodyPr wrap="squar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ctr">
              <a:buFont typeface="+mj-lt"/>
              <a:buAutoNum type="arabicPeriod" startAt="9"/>
            </a:pPr>
            <a:endParaRPr lang="es-MX" sz="1200" dirty="0">
              <a:latin typeface="Arial" panose="020B0604020202020204" pitchFamily="34" charset="0"/>
              <a:cs typeface="Arial" panose="020B0604020202020204" pitchFamily="34" charset="0"/>
            </a:endParaRPr>
          </a:p>
          <a:p>
            <a:pPr algn="ctr"/>
            <a:endParaRPr lang="es-MX" sz="1200" dirty="0">
              <a:latin typeface="Arial" panose="020B0604020202020204" pitchFamily="34" charset="0"/>
              <a:cs typeface="Arial" panose="020B0604020202020204" pitchFamily="34" charset="0"/>
            </a:endParaRPr>
          </a:p>
          <a:p>
            <a:pPr algn="ctr"/>
            <a:r>
              <a:rPr lang="es-MX" sz="1200" dirty="0">
                <a:latin typeface="Montserrat SemiBold"/>
                <a:cs typeface="Arial"/>
              </a:rPr>
              <a:t>Titular del Órgano Interno de Control</a:t>
            </a:r>
          </a:p>
          <a:p>
            <a:pPr algn="ctr"/>
            <a:r>
              <a:rPr lang="es-MX" sz="1200" dirty="0">
                <a:latin typeface="Montserrat SemiBold"/>
                <a:cs typeface="Arial"/>
              </a:rPr>
              <a:t>Agencia Espacial Mexicana</a:t>
            </a:r>
          </a:p>
          <a:p>
            <a:pPr algn="ctr"/>
            <a:endParaRPr lang="es-MX" sz="1200" dirty="0">
              <a:latin typeface="Arial" panose="020B0604020202020204" pitchFamily="34" charset="0"/>
              <a:cs typeface="Arial" panose="020B0604020202020204" pitchFamily="34" charset="0"/>
            </a:endParaRPr>
          </a:p>
          <a:p>
            <a:pPr algn="ctr"/>
            <a:endParaRPr lang="es-MX"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517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B639BD9-C698-1F46-8816-49A841BCE106}"/>
              </a:ext>
            </a:extLst>
          </p:cNvPr>
          <p:cNvSpPr>
            <a:spLocks noGrp="1"/>
          </p:cNvSpPr>
          <p:nvPr>
            <p:ph idx="1"/>
          </p:nvPr>
        </p:nvSpPr>
        <p:spPr>
          <a:xfrm>
            <a:off x="425798" y="952226"/>
            <a:ext cx="10269410" cy="4782657"/>
          </a:xfrm>
        </p:spPr>
        <p:txBody>
          <a:bodyPr lIns="91440" tIns="45720" rIns="91440" bIns="45720" anchor="t">
            <a:noAutofit/>
          </a:bodyPr>
          <a:lstStyle/>
          <a:p>
            <a:pPr algn="just">
              <a:lnSpc>
                <a:spcPct val="100000"/>
              </a:lnSpc>
              <a:spcBef>
                <a:spcPts val="0"/>
              </a:spcBef>
            </a:pPr>
            <a:r>
              <a:rPr lang="es-MX" sz="1200" dirty="0">
                <a:latin typeface="Montserrat SemiBold"/>
              </a:rPr>
              <a:t>La Agencia Espacial Mexicana se crea como un organismo público descentralizado, con personalidad jurídica y patrimonio propio y con autonomía técnica y de gestión para el cumplimiento de sus atribuciones, objetivos y fines. El organismo forma parte del sector coordinado por la Secretaría de Infraestructura Comunicaciones y Transportes. </a:t>
            </a:r>
            <a:endParaRPr lang="en-US" sz="1200" dirty="0">
              <a:latin typeface="Montserrat SemiBold"/>
            </a:endParaRPr>
          </a:p>
          <a:p>
            <a:pPr algn="just">
              <a:lnSpc>
                <a:spcPct val="100000"/>
              </a:lnSpc>
              <a:spcBef>
                <a:spcPts val="0"/>
              </a:spcBef>
            </a:pPr>
            <a:r>
              <a:rPr lang="es-MX" sz="1200" dirty="0">
                <a:latin typeface="Montserrat SemiBold"/>
              </a:rPr>
              <a:t>La Agencia constituye un catalizador para estimular un liderazgo regional y nacional mediante el despliegue de programas de investigación científica, estrategias de innovación tecnológica, políticas para el desarrollo de la industria espacial, la formación de capital humano altamente calificado y el posicionamiento internacional de nuestro país en el campo espacial.</a:t>
            </a:r>
            <a:endParaRPr lang="en-US" sz="1200">
              <a:latin typeface="Montserrat SemiBold"/>
            </a:endParaRPr>
          </a:p>
          <a:p>
            <a:pPr algn="just">
              <a:lnSpc>
                <a:spcPct val="100000"/>
              </a:lnSpc>
              <a:spcBef>
                <a:spcPts val="0"/>
              </a:spcBef>
            </a:pPr>
            <a:r>
              <a:rPr lang="es-MX" sz="1200" dirty="0">
                <a:latin typeface="Montserrat SemiBold"/>
              </a:rPr>
              <a:t>En este contexto, la Agencia genera diariamente toda la información en el ámbito de su competencia, que respalda las atribuciones que le fueron asignadas. </a:t>
            </a:r>
            <a:endParaRPr lang="en-US" sz="1200">
              <a:latin typeface="Montserrat SemiBold"/>
            </a:endParaRPr>
          </a:p>
          <a:p>
            <a:pPr algn="just">
              <a:lnSpc>
                <a:spcPct val="100000"/>
              </a:lnSpc>
              <a:spcBef>
                <a:spcPts val="0"/>
              </a:spcBef>
            </a:pPr>
            <a:endParaRPr lang="es-MX" sz="1200" dirty="0">
              <a:latin typeface="Montserrat SemiBold"/>
            </a:endParaRPr>
          </a:p>
          <a:p>
            <a:pPr algn="just">
              <a:lnSpc>
                <a:spcPct val="100000"/>
              </a:lnSpc>
              <a:spcBef>
                <a:spcPts val="0"/>
              </a:spcBef>
            </a:pPr>
            <a:r>
              <a:rPr lang="es-MX" sz="1200" dirty="0">
                <a:latin typeface="Montserrat SemiBold"/>
              </a:rPr>
              <a:t>Al  respecto  la Ley Federal de Archivos y la Ley General de Transparencia y Acceso a la Información, los Lineamientos Generales para la Organización y Conservación de los Archivos de las Dependencias y Entidades de la Administración Pública Federal y el Acuerdo que tiene por objeto emitir las Disposiciones Generales en las materias de Archivos y de Gobierno Abierto para la Administración Pública Federal y su Anexo Único, publicados en el Diario Oficial de la Federación, mencionan que las dependencias y entidades de la Administración Pública Federal deben contar con el Catálogo de Disposición Documental, el cual es necesario y obligatorio para poder identificar los valores primarios de cada una de las series documentales, de acuerdo a su trámite y su gestión, los cuales pueden ser: administrativos, legales, fiscales o contables; la vigencia documental, es decir, el tiempo que la información debe ser conservada en los archivos de la entidad e indica  la accesibilidad en su carácter de información reservada o confidencial.</a:t>
            </a:r>
            <a:endParaRPr lang="en-US" sz="1200">
              <a:latin typeface="Montserrat SemiBold"/>
            </a:endParaRPr>
          </a:p>
          <a:p>
            <a:pPr algn="just">
              <a:lnSpc>
                <a:spcPct val="100000"/>
              </a:lnSpc>
              <a:spcBef>
                <a:spcPts val="0"/>
              </a:spcBef>
            </a:pPr>
            <a:endParaRPr lang="es-MX" sz="1200" dirty="0">
              <a:latin typeface="Montserrat SemiBold"/>
            </a:endParaRPr>
          </a:p>
          <a:p>
            <a:pPr algn="just">
              <a:lnSpc>
                <a:spcPct val="100000"/>
              </a:lnSpc>
              <a:spcBef>
                <a:spcPts val="0"/>
              </a:spcBef>
            </a:pPr>
            <a:r>
              <a:rPr lang="es-MX" sz="1200" dirty="0">
                <a:latin typeface="Montserrat SemiBold"/>
              </a:rPr>
              <a:t>Para dar cumplimiento a lo anterior, la Agencia a través de la Coordinación de Archivos, en colaboración con los responsables de archivo de concentración y de trámite de cada una de sus unidades administrativas y el grupo interdisciplinario llevaron a cabo trabajos de identificación y valoración de la información que generan y que documenta todo acto que deriva del ejercicio de sus facultades, competencias o funciones estableciendo los valores, vigencias, plazos de conservación y destino final de las series durante el proceso de elaboración de Fichas técnicas de valoración, integrando primeramente el Cuadro General de Clasificación Archivística y posteriormente el Catálogo de Disposición Documental (CADIDO)</a:t>
            </a:r>
            <a:endParaRPr lang="es-MX" sz="1200" dirty="0"/>
          </a:p>
          <a:p>
            <a:pPr algn="just">
              <a:lnSpc>
                <a:spcPct val="100000"/>
              </a:lnSpc>
              <a:spcBef>
                <a:spcPts val="0"/>
              </a:spcBef>
            </a:pPr>
            <a:endParaRPr lang="es-MX" sz="1200" dirty="0">
              <a:latin typeface="Montserrat SemiBold"/>
            </a:endParaRPr>
          </a:p>
          <a:p>
            <a:pPr algn="ctr">
              <a:lnSpc>
                <a:spcPct val="100000"/>
              </a:lnSpc>
              <a:spcBef>
                <a:spcPts val="0"/>
              </a:spcBef>
            </a:pPr>
            <a:r>
              <a:rPr lang="es-MX" sz="1400" b="1" i="1" dirty="0">
                <a:latin typeface="Montserrat Medium"/>
              </a:rPr>
              <a:t>" El presente Catálogo de Disposición Documental anula y remplaza todas y cada </a:t>
            </a:r>
          </a:p>
          <a:p>
            <a:pPr algn="ctr">
              <a:lnSpc>
                <a:spcPct val="100000"/>
              </a:lnSpc>
              <a:spcBef>
                <a:spcPts val="0"/>
              </a:spcBef>
            </a:pPr>
            <a:r>
              <a:rPr lang="es-MX" sz="1400" b="1" i="1" dirty="0">
                <a:latin typeface="Montserrat Medium"/>
              </a:rPr>
              <a:t>una de las versiones anteriores a éste” </a:t>
            </a:r>
            <a:endParaRPr lang="es-MX" i="1"/>
          </a:p>
        </p:txBody>
      </p:sp>
      <p:pic>
        <p:nvPicPr>
          <p:cNvPr id="10" name="Picture 10">
            <a:extLst>
              <a:ext uri="{FF2B5EF4-FFF2-40B4-BE49-F238E27FC236}">
                <a16:creationId xmlns:a16="http://schemas.microsoft.com/office/drawing/2014/main" id="{B643FE33-9D1C-94EA-2F24-B14DD912DF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0720" y="52385"/>
            <a:ext cx="1249680" cy="1022989"/>
          </a:xfrm>
          <a:prstGeom prst="rect">
            <a:avLst/>
          </a:prstGeom>
        </p:spPr>
      </p:pic>
      <p:sp>
        <p:nvSpPr>
          <p:cNvPr id="7" name="7 CuadroTexto">
            <a:extLst>
              <a:ext uri="{FF2B5EF4-FFF2-40B4-BE49-F238E27FC236}">
                <a16:creationId xmlns:a16="http://schemas.microsoft.com/office/drawing/2014/main" id="{8BC7F364-7886-B3D9-336C-1148B2D03912}"/>
              </a:ext>
            </a:extLst>
          </p:cNvPr>
          <p:cNvSpPr txBox="1"/>
          <p:nvPr/>
        </p:nvSpPr>
        <p:spPr>
          <a:xfrm>
            <a:off x="667684" y="367948"/>
            <a:ext cx="2199641" cy="400110"/>
          </a:xfrm>
          <a:prstGeom prst="rect">
            <a:avLst/>
          </a:prstGeom>
          <a:noFill/>
        </p:spPr>
        <p:txBody>
          <a:bodyPr wrap="non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rabicPeriod"/>
            </a:pPr>
            <a:r>
              <a:rPr lang="es-MX" sz="2000" b="1" dirty="0">
                <a:latin typeface="Arial" panose="020B0604020202020204" pitchFamily="34" charset="0"/>
                <a:cs typeface="Arial" panose="020B0604020202020204" pitchFamily="34" charset="0"/>
              </a:rPr>
              <a:t>Introducción</a:t>
            </a:r>
            <a:endParaRPr lang="es-ES_tradnl"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5161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B358CD6-E06B-C34D-9D22-84D1C506F5B9}"/>
              </a:ext>
            </a:extLst>
          </p:cNvPr>
          <p:cNvSpPr>
            <a:spLocks noGrp="1"/>
          </p:cNvSpPr>
          <p:nvPr>
            <p:ph idx="1"/>
          </p:nvPr>
        </p:nvSpPr>
        <p:spPr>
          <a:xfrm>
            <a:off x="366623" y="836187"/>
            <a:ext cx="10170846" cy="5168246"/>
          </a:xfrm>
        </p:spPr>
        <p:txBody>
          <a:bodyPr lIns="91440" tIns="45720" rIns="91440" bIns="45720" anchor="t">
            <a:normAutofit fontScale="92500" lnSpcReduction="10000"/>
          </a:bodyPr>
          <a:lstStyle/>
          <a:p>
            <a:pPr marL="171450" indent="-171450" algn="just">
              <a:lnSpc>
                <a:spcPct val="100000"/>
              </a:lnSpc>
              <a:spcBef>
                <a:spcPts val="0"/>
              </a:spcBef>
              <a:buFont typeface="Arial,Sans-Serif"/>
              <a:buChar char="•"/>
            </a:pPr>
            <a:r>
              <a:rPr lang="es-MX" sz="1400" b="1" dirty="0">
                <a:latin typeface="Montserrat"/>
              </a:rPr>
              <a:t>Agencia: </a:t>
            </a:r>
            <a:r>
              <a:rPr lang="es-MX" sz="1400" dirty="0">
                <a:latin typeface="Montserrat"/>
              </a:rPr>
              <a:t>Agencia Espacial Mexicana.</a:t>
            </a:r>
            <a:endParaRPr lang="en-US" sz="1400">
              <a:latin typeface="Montserrat"/>
            </a:endParaRPr>
          </a:p>
          <a:p>
            <a:pPr marL="171450" indent="-171450" algn="just">
              <a:lnSpc>
                <a:spcPct val="100000"/>
              </a:lnSpc>
              <a:spcBef>
                <a:spcPts val="0"/>
              </a:spcBef>
              <a:buFont typeface="Arial,Sans-Serif"/>
              <a:buChar char="•"/>
            </a:pPr>
            <a:endParaRPr lang="es-MX" sz="1400" dirty="0">
              <a:latin typeface="Montserrat"/>
            </a:endParaRPr>
          </a:p>
          <a:p>
            <a:pPr marL="171450" indent="-171450" algn="just">
              <a:lnSpc>
                <a:spcPct val="100000"/>
              </a:lnSpc>
              <a:spcBef>
                <a:spcPts val="0"/>
              </a:spcBef>
              <a:buFont typeface="Arial,Sans-Serif"/>
              <a:buChar char="•"/>
            </a:pPr>
            <a:r>
              <a:rPr lang="es-MX" sz="1400" b="1" dirty="0">
                <a:latin typeface="Montserrat"/>
              </a:rPr>
              <a:t>AGN</a:t>
            </a:r>
            <a:r>
              <a:rPr lang="es-MX" sz="1400" dirty="0">
                <a:latin typeface="Montserrat"/>
              </a:rPr>
              <a:t>: Archivo General de la Nación, órgano rector de la archivística nacional que debe custodiar, ordenar, describir y conservar los documentos que conforman su acervo, con el fin de facilitar y promover la consulta y aprovechamiento público. </a:t>
            </a:r>
          </a:p>
          <a:p>
            <a:pPr marL="171450" indent="-171450" algn="just">
              <a:lnSpc>
                <a:spcPct val="100000"/>
              </a:lnSpc>
              <a:spcBef>
                <a:spcPts val="0"/>
              </a:spcBef>
              <a:buFont typeface="Arial,Sans-Serif"/>
              <a:buChar char="•"/>
            </a:pPr>
            <a:endParaRPr lang="es-MX" sz="1400" dirty="0">
              <a:latin typeface="Montserrat"/>
            </a:endParaRPr>
          </a:p>
          <a:p>
            <a:pPr marL="171450" indent="-171450" algn="just">
              <a:lnSpc>
                <a:spcPct val="100000"/>
              </a:lnSpc>
              <a:spcBef>
                <a:spcPts val="0"/>
              </a:spcBef>
              <a:buFont typeface="Arial,Sans-Serif"/>
              <a:buChar char="•"/>
            </a:pPr>
            <a:r>
              <a:rPr lang="es-MX" sz="1400" b="1" dirty="0">
                <a:latin typeface="Montserrat"/>
              </a:rPr>
              <a:t>Archivo: </a:t>
            </a:r>
            <a:r>
              <a:rPr lang="es-MX" sz="1400" dirty="0">
                <a:latin typeface="Montserrat"/>
              </a:rPr>
              <a:t>Conjunto orgánico de documentos en cualquier soporte, que son producidos o recibidos por los sujetos obligados o los particulares en el ejercicio de sus atribuciones o en el desarrollo de sus actividades. </a:t>
            </a:r>
            <a:endParaRPr lang="en-US" sz="1400">
              <a:latin typeface="Montserrat"/>
            </a:endParaRPr>
          </a:p>
          <a:p>
            <a:pPr marL="171450" indent="-171450" algn="just">
              <a:lnSpc>
                <a:spcPct val="100000"/>
              </a:lnSpc>
              <a:spcBef>
                <a:spcPts val="0"/>
              </a:spcBef>
              <a:buFont typeface="Arial,Sans-Serif"/>
              <a:buChar char="•"/>
            </a:pPr>
            <a:endParaRPr lang="es-MX" sz="1400" dirty="0">
              <a:latin typeface="Montserrat"/>
            </a:endParaRPr>
          </a:p>
          <a:p>
            <a:pPr marL="171450" indent="-171450" algn="just">
              <a:lnSpc>
                <a:spcPct val="100000"/>
              </a:lnSpc>
              <a:spcBef>
                <a:spcPts val="0"/>
              </a:spcBef>
              <a:buFont typeface="Arial,Sans-Serif"/>
              <a:buChar char="•"/>
            </a:pPr>
            <a:r>
              <a:rPr lang="es-MX" sz="1400" b="1" dirty="0">
                <a:latin typeface="Montserrat"/>
              </a:rPr>
              <a:t>Archivo de concentración: </a:t>
            </a:r>
            <a:r>
              <a:rPr lang="es-MX" sz="1400" dirty="0">
                <a:latin typeface="Montserrat"/>
              </a:rPr>
              <a:t>Unidad responsable de la administración de documentos cuya consulta es esporádica por parte de las unidades administrativas de los sujetos obligados, y que permanecen en él hasta su destino final. </a:t>
            </a:r>
            <a:endParaRPr lang="en-US" sz="1400">
              <a:latin typeface="Montserrat"/>
            </a:endParaRPr>
          </a:p>
          <a:p>
            <a:pPr marL="171450" indent="-171450" algn="just">
              <a:lnSpc>
                <a:spcPct val="100000"/>
              </a:lnSpc>
              <a:spcBef>
                <a:spcPts val="0"/>
              </a:spcBef>
              <a:buFont typeface="Arial,Sans-Serif"/>
              <a:buChar char="•"/>
            </a:pPr>
            <a:endParaRPr lang="es-MX" sz="1400" dirty="0">
              <a:latin typeface="Montserrat"/>
            </a:endParaRPr>
          </a:p>
          <a:p>
            <a:pPr marL="171450" indent="-171450" algn="just">
              <a:lnSpc>
                <a:spcPct val="100000"/>
              </a:lnSpc>
              <a:spcBef>
                <a:spcPts val="0"/>
              </a:spcBef>
              <a:buFont typeface="Arial,Sans-Serif"/>
              <a:buChar char="•"/>
            </a:pPr>
            <a:r>
              <a:rPr lang="es-MX" sz="1400" b="1" dirty="0">
                <a:latin typeface="Montserrat"/>
              </a:rPr>
              <a:t>Archivo de trámite: </a:t>
            </a:r>
            <a:r>
              <a:rPr lang="es-MX" sz="1400" dirty="0">
                <a:latin typeface="Montserrat"/>
              </a:rPr>
              <a:t>Unidad responsable de la administración de documentos de uso cotidiano y necesario para el ejercicio de las atribuciones de una unidad administrativa. </a:t>
            </a:r>
            <a:endParaRPr lang="en-US" sz="1400">
              <a:latin typeface="Montserrat"/>
            </a:endParaRPr>
          </a:p>
          <a:p>
            <a:pPr marL="171450" indent="-171450" algn="just">
              <a:lnSpc>
                <a:spcPct val="100000"/>
              </a:lnSpc>
              <a:spcBef>
                <a:spcPts val="0"/>
              </a:spcBef>
              <a:buFont typeface="Arial,Sans-Serif"/>
              <a:buChar char="•"/>
            </a:pPr>
            <a:endParaRPr lang="es-MX" sz="1400" dirty="0">
              <a:latin typeface="Montserrat"/>
            </a:endParaRPr>
          </a:p>
          <a:p>
            <a:pPr marL="171450" indent="-171450" algn="just">
              <a:lnSpc>
                <a:spcPct val="100000"/>
              </a:lnSpc>
              <a:spcBef>
                <a:spcPts val="0"/>
              </a:spcBef>
              <a:buFont typeface="Arial,Sans-Serif"/>
              <a:buChar char="•"/>
            </a:pPr>
            <a:r>
              <a:rPr lang="es-MX" sz="1400" b="1" dirty="0">
                <a:latin typeface="Montserrat"/>
              </a:rPr>
              <a:t>Archivo histórico: </a:t>
            </a:r>
            <a:r>
              <a:rPr lang="es-MX" sz="1400" dirty="0">
                <a:latin typeface="Montserrat"/>
              </a:rPr>
              <a:t>Fuente de acceso público y unidad responsable de administrar, organizar, describir, conservar y divulgar la memoria documental institucional, así como la integrada por documentos o colecciones documentales facticias de relevancia para la memoria nacional; o cultural en poder de particulares. </a:t>
            </a:r>
            <a:endParaRPr lang="en-US" sz="1400">
              <a:latin typeface="Montserrat"/>
            </a:endParaRPr>
          </a:p>
          <a:p>
            <a:pPr marL="171450" indent="-171450" algn="just">
              <a:lnSpc>
                <a:spcPct val="100000"/>
              </a:lnSpc>
              <a:spcBef>
                <a:spcPts val="0"/>
              </a:spcBef>
              <a:buFont typeface="Arial,Sans-Serif"/>
              <a:buChar char="•"/>
            </a:pPr>
            <a:endParaRPr lang="es-MX" sz="1400" dirty="0">
              <a:latin typeface="Montserrat"/>
            </a:endParaRPr>
          </a:p>
          <a:p>
            <a:pPr marL="171450" indent="-171450" algn="just">
              <a:lnSpc>
                <a:spcPct val="100000"/>
              </a:lnSpc>
              <a:spcBef>
                <a:spcPts val="0"/>
              </a:spcBef>
              <a:buFont typeface="Arial,Sans-Serif"/>
              <a:buChar char="•"/>
            </a:pPr>
            <a:r>
              <a:rPr lang="es-MX" sz="1400" b="1" dirty="0">
                <a:latin typeface="Montserrat"/>
              </a:rPr>
              <a:t>Área coordinadora de archivos: </a:t>
            </a:r>
            <a:r>
              <a:rPr lang="es-MX" sz="1400" dirty="0">
                <a:latin typeface="Montserrat"/>
              </a:rPr>
              <a:t>La creada para desarrollar criterios en materia de organización, administración y conservación de archivos; elaborar en coordinación con las unidades administrativas los instrumentos de control archivístico; coordinar los procedimientos de valoración y destino final de la documentación; establecer un programa de capacitación y asesoría archivísticos; coadyuvar con el Comité de Información en materia de archivos, y coordinar con el área de tecnologías de la información la formalización informática de las actividades arriba señaladas para la creación, manejo, uso, preservación y gestión de archivos electrónicos, así como la automatización de los archivos.</a:t>
            </a:r>
            <a:endParaRPr lang="en-US" sz="1400">
              <a:latin typeface="Montserrat"/>
            </a:endParaRPr>
          </a:p>
          <a:p>
            <a:pPr marL="171450" indent="-171450" algn="just">
              <a:lnSpc>
                <a:spcPct val="100000"/>
              </a:lnSpc>
              <a:spcBef>
                <a:spcPts val="0"/>
              </a:spcBef>
              <a:buFont typeface="Arial,Sans-Serif"/>
              <a:buChar char="•"/>
            </a:pPr>
            <a:endParaRPr lang="es-MX" sz="1400" dirty="0">
              <a:latin typeface="Montserrat"/>
            </a:endParaRPr>
          </a:p>
          <a:p>
            <a:pPr marL="171450" indent="-171450" algn="just">
              <a:lnSpc>
                <a:spcPct val="100000"/>
              </a:lnSpc>
              <a:spcBef>
                <a:spcPts val="0"/>
              </a:spcBef>
              <a:buFont typeface="Arial,Sans-Serif"/>
              <a:buChar char="•"/>
            </a:pPr>
            <a:r>
              <a:rPr lang="es-MX" sz="1400" b="1" dirty="0">
                <a:latin typeface="Montserrat"/>
              </a:rPr>
              <a:t>Área generadora de la documentación: </a:t>
            </a:r>
            <a:r>
              <a:rPr lang="es-MX" sz="1400" dirty="0">
                <a:latin typeface="Montserrat"/>
              </a:rPr>
              <a:t>: es  la unidad administrativa integrada por servidores públicos de la dependencia, es la responsable de crear los documentos necesarios para realizar sus labores.</a:t>
            </a:r>
            <a:endParaRPr lang="en-US" sz="1400">
              <a:latin typeface="Montserrat"/>
            </a:endParaRPr>
          </a:p>
          <a:p>
            <a:endParaRPr lang="es-MX" sz="1400" dirty="0">
              <a:latin typeface="Montserrat"/>
            </a:endParaRPr>
          </a:p>
        </p:txBody>
      </p:sp>
      <p:pic>
        <p:nvPicPr>
          <p:cNvPr id="12" name="Picture 10">
            <a:extLst>
              <a:ext uri="{FF2B5EF4-FFF2-40B4-BE49-F238E27FC236}">
                <a16:creationId xmlns:a16="http://schemas.microsoft.com/office/drawing/2014/main" id="{F4EFA8B7-453E-99BF-B5FE-FFCAF5BA03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0720" y="52385"/>
            <a:ext cx="1249680" cy="1022989"/>
          </a:xfrm>
          <a:prstGeom prst="rect">
            <a:avLst/>
          </a:prstGeom>
        </p:spPr>
      </p:pic>
      <p:sp>
        <p:nvSpPr>
          <p:cNvPr id="5" name="7 CuadroTexto">
            <a:extLst>
              <a:ext uri="{FF2B5EF4-FFF2-40B4-BE49-F238E27FC236}">
                <a16:creationId xmlns:a16="http://schemas.microsoft.com/office/drawing/2014/main" id="{35262DE7-51D7-BE93-80BC-8E72336739DB}"/>
              </a:ext>
            </a:extLst>
          </p:cNvPr>
          <p:cNvSpPr txBox="1"/>
          <p:nvPr/>
        </p:nvSpPr>
        <p:spPr>
          <a:xfrm>
            <a:off x="956704" y="357652"/>
            <a:ext cx="1685077" cy="400110"/>
          </a:xfrm>
          <a:prstGeom prst="rect">
            <a:avLst/>
          </a:prstGeom>
          <a:noFill/>
        </p:spPr>
        <p:txBody>
          <a:bodyPr wrap="none" rtlCol="0">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rabicPeriod" startAt="2"/>
            </a:pPr>
            <a:r>
              <a:rPr lang="es-ES_tradnl" sz="2000" b="1" dirty="0">
                <a:latin typeface="Arial" panose="020B0604020202020204" pitchFamily="34" charset="0"/>
                <a:cs typeface="Arial" panose="020B0604020202020204" pitchFamily="34" charset="0"/>
              </a:rPr>
              <a:t>Glosario</a:t>
            </a:r>
          </a:p>
        </p:txBody>
      </p:sp>
    </p:spTree>
    <p:extLst>
      <p:ext uri="{BB962C8B-B14F-4D97-AF65-F5344CB8AC3E}">
        <p14:creationId xmlns:p14="http://schemas.microsoft.com/office/powerpoint/2010/main" val="4131746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10">
            <a:extLst>
              <a:ext uri="{FF2B5EF4-FFF2-40B4-BE49-F238E27FC236}">
                <a16:creationId xmlns:a16="http://schemas.microsoft.com/office/drawing/2014/main" id="{03E436DF-9BAE-660D-7223-12F1A8A0FB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0720" y="52385"/>
            <a:ext cx="1249680" cy="1022989"/>
          </a:xfrm>
          <a:prstGeom prst="rect">
            <a:avLst/>
          </a:prstGeom>
        </p:spPr>
      </p:pic>
      <p:sp>
        <p:nvSpPr>
          <p:cNvPr id="4" name="1 Rectángulo">
            <a:extLst>
              <a:ext uri="{FF2B5EF4-FFF2-40B4-BE49-F238E27FC236}">
                <a16:creationId xmlns:a16="http://schemas.microsoft.com/office/drawing/2014/main" id="{C062063D-0036-837F-6AA4-B3D456413CA9}"/>
              </a:ext>
            </a:extLst>
          </p:cNvPr>
          <p:cNvSpPr/>
          <p:nvPr/>
        </p:nvSpPr>
        <p:spPr>
          <a:xfrm>
            <a:off x="159620" y="203498"/>
            <a:ext cx="10318373" cy="6294031"/>
          </a:xfrm>
          <a:prstGeom prst="rect">
            <a:avLst/>
          </a:prstGeom>
        </p:spPr>
        <p:txBody>
          <a:bodyPr wrap="squar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Arial" panose="020B0604020202020204" pitchFamily="34" charset="0"/>
              <a:buChar char="•"/>
            </a:pPr>
            <a:r>
              <a:rPr lang="es-MX" sz="1200" b="1" dirty="0">
                <a:latin typeface="Montserrat"/>
                <a:cs typeface="Aparajita"/>
              </a:rPr>
              <a:t>Catálogo</a:t>
            </a:r>
            <a:r>
              <a:rPr lang="es-MX" sz="1400" b="1" dirty="0">
                <a:latin typeface="Montserrat"/>
                <a:cs typeface="Aparajita"/>
              </a:rPr>
              <a:t> de disposición documental (CADIDO):</a:t>
            </a:r>
            <a:r>
              <a:rPr lang="es-MX" sz="1400" dirty="0">
                <a:latin typeface="Montserrat"/>
                <a:cs typeface="Aparajita"/>
              </a:rPr>
              <a:t> Registro general y sistemático que establece los valores documentales, los plazos de conservación, la vigencia documental, la clasificación de reserva o confidencialidad y el destino final. Capacidades: Conjunto de conocimientos, habilidades y actitudes que permiten a una persona realizar funciones o actividades de vida y trabajo dentro de determinados criterios de desempeño.</a:t>
            </a:r>
          </a:p>
          <a:p>
            <a:pPr algn="just"/>
            <a:endParaRPr lang="es-MX" sz="1400" b="1" dirty="0">
              <a:latin typeface="Montserrat"/>
              <a:cs typeface="Aparajita" pitchFamily="34" charset="0"/>
            </a:endParaRPr>
          </a:p>
          <a:p>
            <a:pPr marL="171450" indent="-171450" algn="just">
              <a:buFont typeface="Arial" panose="020B0604020202020204" pitchFamily="34" charset="0"/>
              <a:buChar char="•"/>
            </a:pPr>
            <a:r>
              <a:rPr lang="es-MX" sz="1400" b="1" dirty="0">
                <a:latin typeface="Montserrat"/>
                <a:cs typeface="Aparajita"/>
              </a:rPr>
              <a:t>Documento de archivo: </a:t>
            </a:r>
            <a:r>
              <a:rPr lang="es-MX" sz="1400" dirty="0">
                <a:latin typeface="Montserrat"/>
                <a:cs typeface="Aparajita"/>
              </a:rPr>
              <a:t>El que registra un acto administrativo, jurídico, fiscal o contable, creado, recibido, manejado y usado en el ejercicio de las facultades y actividades de los sujetos obligados, independientemente del soporte en el que se encuentren. Documento electrónico: Aquél que almacena la información en un medio que precisa de un dispositivo electrónico para su lectura. </a:t>
            </a:r>
            <a:endParaRPr lang="es-MX" sz="1400" dirty="0">
              <a:latin typeface="Montserrat"/>
              <a:cs typeface="Aparajita" pitchFamily="34" charset="0"/>
            </a:endParaRPr>
          </a:p>
          <a:p>
            <a:pPr marL="171450" indent="-171450" algn="just">
              <a:buFont typeface="Arial" panose="020B0604020202020204" pitchFamily="34" charset="0"/>
              <a:buChar char="•"/>
            </a:pPr>
            <a:endParaRPr lang="es-MX" sz="900" dirty="0">
              <a:latin typeface="Montserrat"/>
              <a:cs typeface="Aparajita" pitchFamily="34" charset="0"/>
            </a:endParaRPr>
          </a:p>
          <a:p>
            <a:pPr marL="171450" indent="-171450" algn="just">
              <a:buFont typeface="Arial" panose="020B0604020202020204" pitchFamily="34" charset="0"/>
              <a:buChar char="•"/>
            </a:pPr>
            <a:r>
              <a:rPr lang="es-MX" sz="1400" b="1" dirty="0">
                <a:latin typeface="Montserrat"/>
                <a:cs typeface="Aparajita"/>
              </a:rPr>
              <a:t>Documento con valor histórico: </a:t>
            </a:r>
            <a:r>
              <a:rPr lang="es-MX" sz="1400" dirty="0">
                <a:latin typeface="Montserrat"/>
                <a:cs typeface="Aparajita"/>
              </a:rPr>
              <a:t>Aquél que posee valores secundarios y de preservación a largo plazo por contener información relevante para la institución generadora pública o privada, que integra la memoria colectiva de México y es fundamental para el conocimiento de la historia Nacional. </a:t>
            </a:r>
            <a:endParaRPr lang="es-MX" sz="1400" dirty="0">
              <a:latin typeface="Montserrat"/>
              <a:cs typeface="Aparajita" pitchFamily="34" charset="0"/>
            </a:endParaRPr>
          </a:p>
          <a:p>
            <a:pPr marL="171450" indent="-171450" algn="just">
              <a:buFont typeface="Arial" panose="020B0604020202020204" pitchFamily="34" charset="0"/>
              <a:buChar char="•"/>
            </a:pPr>
            <a:endParaRPr lang="es-MX" sz="1400" dirty="0">
              <a:latin typeface="Montserrat"/>
              <a:cs typeface="Aparajita" pitchFamily="34" charset="0"/>
            </a:endParaRPr>
          </a:p>
          <a:p>
            <a:pPr marL="171450" indent="-171450" algn="just">
              <a:buFont typeface="Arial" panose="020B0604020202020204" pitchFamily="34" charset="0"/>
              <a:buChar char="•"/>
            </a:pPr>
            <a:r>
              <a:rPr lang="es-MX" sz="1400" b="1" dirty="0">
                <a:latin typeface="Montserrat"/>
                <a:cs typeface="Aparajita"/>
              </a:rPr>
              <a:t>D.O.F.</a:t>
            </a:r>
            <a:r>
              <a:rPr lang="es-MX" sz="1400" dirty="0">
                <a:latin typeface="Montserrat"/>
                <a:cs typeface="Aparajita"/>
              </a:rPr>
              <a:t> : Diario Oficial de la Federación</a:t>
            </a:r>
          </a:p>
          <a:p>
            <a:pPr marL="171450" indent="-171450" algn="just">
              <a:buFont typeface="Arial" panose="020B0604020202020204" pitchFamily="34" charset="0"/>
              <a:buChar char="•"/>
            </a:pPr>
            <a:endParaRPr lang="es-MX" sz="900" b="1" dirty="0">
              <a:latin typeface="Montserrat"/>
              <a:cs typeface="Aparajita" pitchFamily="34" charset="0"/>
            </a:endParaRPr>
          </a:p>
          <a:p>
            <a:pPr marL="171450" indent="-171450" algn="just">
              <a:buFont typeface="Arial" panose="020B0604020202020204" pitchFamily="34" charset="0"/>
              <a:buChar char="•"/>
            </a:pPr>
            <a:r>
              <a:rPr lang="es-MX" sz="1400" b="1" dirty="0">
                <a:latin typeface="Montserrat"/>
                <a:cs typeface="Aparajita"/>
              </a:rPr>
              <a:t>Expediente:</a:t>
            </a:r>
            <a:r>
              <a:rPr lang="es-MX" sz="1400" dirty="0">
                <a:latin typeface="Montserrat"/>
                <a:cs typeface="Aparajita"/>
              </a:rPr>
              <a:t> Es la unidad organizada de documentos reunidos por el productor para su uso corriente, o durante el proceso de organización archivística, porque se refieren al mismo tema, actividad o asunto. El expediente es generalmente la unidad básica de la serie. </a:t>
            </a:r>
            <a:endParaRPr lang="es-MX" sz="1400" dirty="0">
              <a:latin typeface="Montserrat"/>
              <a:cs typeface="Aparajita" pitchFamily="34" charset="0"/>
            </a:endParaRPr>
          </a:p>
          <a:p>
            <a:pPr marL="171450" indent="-171450" algn="just">
              <a:buFont typeface="Arial" panose="020B0604020202020204" pitchFamily="34" charset="0"/>
              <a:buChar char="•"/>
            </a:pPr>
            <a:endParaRPr lang="es-MX" sz="900" dirty="0">
              <a:latin typeface="Montserrat"/>
              <a:cs typeface="Aparajita" pitchFamily="34" charset="0"/>
            </a:endParaRPr>
          </a:p>
          <a:p>
            <a:pPr marL="171450" indent="-171450" algn="just">
              <a:buFont typeface="Arial" panose="020B0604020202020204" pitchFamily="34" charset="0"/>
              <a:buChar char="•"/>
            </a:pPr>
            <a:r>
              <a:rPr lang="es-MX" sz="1400" b="1" dirty="0">
                <a:latin typeface="Montserrat"/>
                <a:cs typeface="Aparajita"/>
              </a:rPr>
              <a:t>Funciones Comunes  </a:t>
            </a:r>
            <a:r>
              <a:rPr lang="es-MX" sz="1400" dirty="0">
                <a:latin typeface="Montserrat"/>
              </a:rPr>
              <a:t>(</a:t>
            </a:r>
            <a:r>
              <a:rPr lang="es-MX" sz="1400" b="1" dirty="0">
                <a:latin typeface="Montserrat"/>
                <a:cs typeface="Aparajita"/>
              </a:rPr>
              <a:t>C</a:t>
            </a:r>
            <a:r>
              <a:rPr lang="es-MX" sz="1400" dirty="0">
                <a:latin typeface="Montserrat"/>
                <a:cs typeface="Aparajita"/>
              </a:rPr>
              <a:t>) </a:t>
            </a:r>
            <a:r>
              <a:rPr lang="es-MX" sz="1400" b="1" dirty="0">
                <a:latin typeface="Montserrat"/>
                <a:cs typeface="Aparajita"/>
              </a:rPr>
              <a:t>:</a:t>
            </a:r>
            <a:r>
              <a:rPr lang="es-MX" sz="1400" dirty="0">
                <a:latin typeface="Montserrat"/>
                <a:cs typeface="Aparajita"/>
              </a:rPr>
              <a:t> Aquellas acciones administrativas genéricas que sirven de apoyo para el ejercicio de las competencias de cualquier entidad (asuntos jurídicos, recursos humanos, recursos financieros, organización y presupuestos, entre otras). </a:t>
            </a:r>
            <a:endParaRPr lang="es-MX" sz="1400" dirty="0">
              <a:latin typeface="Montserrat"/>
              <a:cs typeface="Aparajita" pitchFamily="34" charset="0"/>
            </a:endParaRPr>
          </a:p>
          <a:p>
            <a:pPr marL="171450" indent="-171450" algn="just">
              <a:buFont typeface="Arial" panose="020B0604020202020204" pitchFamily="34" charset="0"/>
              <a:buChar char="•"/>
            </a:pPr>
            <a:endParaRPr lang="es-MX" sz="900" dirty="0">
              <a:latin typeface="Montserrat"/>
              <a:cs typeface="Aparajita" pitchFamily="34" charset="0"/>
            </a:endParaRPr>
          </a:p>
          <a:p>
            <a:pPr marL="171450" indent="-171450" algn="just">
              <a:buFont typeface="Arial" panose="020B0604020202020204" pitchFamily="34" charset="0"/>
              <a:buChar char="•"/>
            </a:pPr>
            <a:r>
              <a:rPr lang="es-MX" sz="1400" b="1" dirty="0">
                <a:latin typeface="Montserrat"/>
                <a:cs typeface="Aparajita"/>
              </a:rPr>
              <a:t>Funciones Sustantivas (S</a:t>
            </a:r>
            <a:r>
              <a:rPr lang="es-MX" sz="1400" dirty="0">
                <a:latin typeface="Montserrat"/>
                <a:cs typeface="Aparajita"/>
              </a:rPr>
              <a:t>) </a:t>
            </a:r>
            <a:r>
              <a:rPr lang="es-MX" sz="1400" b="1" dirty="0">
                <a:latin typeface="Montserrat"/>
                <a:cs typeface="Aparajita"/>
              </a:rPr>
              <a:t>: </a:t>
            </a:r>
            <a:r>
              <a:rPr lang="es-MX" sz="1400" dirty="0">
                <a:latin typeface="Montserrat"/>
                <a:cs typeface="Aparajita"/>
              </a:rPr>
              <a:t>Desarrollan la misión de la entidad y constituyen su razón de ser, haciéndola diferente de cualquiera otra (investigación en desarrollo rural, reconocimientos del sistema nacional de capacitación técnica rural integral, entre otras). </a:t>
            </a:r>
            <a:endParaRPr lang="es-MX" sz="1400" dirty="0">
              <a:latin typeface="Montserrat"/>
              <a:cs typeface="Aparajita" pitchFamily="34" charset="0"/>
            </a:endParaRPr>
          </a:p>
          <a:p>
            <a:pPr marL="171450" indent="-171450" algn="just">
              <a:buFont typeface="Arial" panose="020B0604020202020204" pitchFamily="34" charset="0"/>
              <a:buChar char="•"/>
            </a:pPr>
            <a:endParaRPr lang="es-MX" sz="900" dirty="0">
              <a:latin typeface="Montserrat"/>
              <a:cs typeface="Aparajita" pitchFamily="34" charset="0"/>
            </a:endParaRPr>
          </a:p>
          <a:p>
            <a:pPr marL="171450" indent="-171450" algn="just">
              <a:buFont typeface="Arial" panose="020B0604020202020204" pitchFamily="34" charset="0"/>
              <a:buChar char="•"/>
            </a:pPr>
            <a:r>
              <a:rPr lang="es-MX" sz="1400" b="1" dirty="0">
                <a:latin typeface="Montserrat"/>
                <a:cs typeface="Aparajita"/>
              </a:rPr>
              <a:t>Unidades administrativas: </a:t>
            </a:r>
            <a:r>
              <a:rPr lang="es-MX" sz="1400" dirty="0">
                <a:latin typeface="Montserrat"/>
                <a:cs typeface="Aparajita"/>
              </a:rPr>
              <a:t>Las que de acuerdo con la normatividad de cada uno de los sujetos obligados tengan la información de conformidad con las facultades que les correspondan</a:t>
            </a:r>
            <a:endParaRPr lang="es-MX" sz="1400">
              <a:latin typeface="Montserrat"/>
              <a:cs typeface="Aparajita"/>
            </a:endParaRPr>
          </a:p>
          <a:p>
            <a:pPr algn="just"/>
            <a:endParaRPr lang="es-MX" sz="900" dirty="0">
              <a:latin typeface="Montserrat"/>
              <a:cs typeface="Aparajita" pitchFamily="34" charset="0"/>
            </a:endParaRPr>
          </a:p>
        </p:txBody>
      </p:sp>
    </p:spTree>
    <p:extLst>
      <p:ext uri="{BB962C8B-B14F-4D97-AF65-F5344CB8AC3E}">
        <p14:creationId xmlns:p14="http://schemas.microsoft.com/office/powerpoint/2010/main" val="213789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F938C7B5-54C4-E060-2709-F54E171C94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0720" y="52385"/>
            <a:ext cx="1249680" cy="1022989"/>
          </a:xfrm>
          <a:prstGeom prst="rect">
            <a:avLst/>
          </a:prstGeom>
        </p:spPr>
      </p:pic>
      <p:sp>
        <p:nvSpPr>
          <p:cNvPr id="5" name="1 Rectángulo">
            <a:extLst>
              <a:ext uri="{FF2B5EF4-FFF2-40B4-BE49-F238E27FC236}">
                <a16:creationId xmlns:a16="http://schemas.microsoft.com/office/drawing/2014/main" id="{9E690AC5-7982-F2AE-8023-E36D11B22423}"/>
              </a:ext>
            </a:extLst>
          </p:cNvPr>
          <p:cNvSpPr/>
          <p:nvPr/>
        </p:nvSpPr>
        <p:spPr>
          <a:xfrm>
            <a:off x="726198" y="1161053"/>
            <a:ext cx="2872902" cy="400110"/>
          </a:xfrm>
          <a:prstGeom prst="rect">
            <a:avLst/>
          </a:prstGeom>
        </p:spPr>
        <p:txBody>
          <a:bodyPr wrap="non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rabicPeriod" startAt="3"/>
            </a:pPr>
            <a:r>
              <a:rPr lang="es-ES_tradnl" sz="2000" b="1" dirty="0">
                <a:latin typeface="Montserrat SemiBold"/>
                <a:cs typeface="Arial"/>
              </a:rPr>
              <a:t>Objetivo General</a:t>
            </a:r>
          </a:p>
        </p:txBody>
      </p:sp>
      <p:sp>
        <p:nvSpPr>
          <p:cNvPr id="9" name="Rectángulo 8">
            <a:extLst>
              <a:ext uri="{FF2B5EF4-FFF2-40B4-BE49-F238E27FC236}">
                <a16:creationId xmlns:a16="http://schemas.microsoft.com/office/drawing/2014/main" id="{9F7F1971-DAD2-6F15-6491-42114B3443B1}"/>
              </a:ext>
            </a:extLst>
          </p:cNvPr>
          <p:cNvSpPr/>
          <p:nvPr/>
        </p:nvSpPr>
        <p:spPr>
          <a:xfrm>
            <a:off x="4844137" y="781078"/>
            <a:ext cx="6073289" cy="1015663"/>
          </a:xfrm>
          <a:prstGeom prst="rect">
            <a:avLst/>
          </a:prstGeom>
        </p:spPr>
        <p:txBody>
          <a:bodyPr wrap="squar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MX" sz="1200" dirty="0">
                <a:latin typeface="Montserrat"/>
                <a:cs typeface="Arial"/>
              </a:rPr>
              <a:t>Regular de manera general, sistemática y normalizada las series y subseries documentales fijar los valores, los periodos de vigencia en los archivos de trámite y concentración, la clasificación de la información y la disposición de los documentos producidos y recibidos por las unidades administrativas y sustantivas de la entidad una vez concluidos sus valores primarios. </a:t>
            </a:r>
            <a:endParaRPr lang="es-MX" sz="1200">
              <a:latin typeface="Montserrat"/>
              <a:cs typeface="Arial" panose="020B0604020202020204" pitchFamily="34" charset="0"/>
            </a:endParaRPr>
          </a:p>
        </p:txBody>
      </p:sp>
      <p:sp>
        <p:nvSpPr>
          <p:cNvPr id="11" name="24 Rectángulo">
            <a:extLst>
              <a:ext uri="{FF2B5EF4-FFF2-40B4-BE49-F238E27FC236}">
                <a16:creationId xmlns:a16="http://schemas.microsoft.com/office/drawing/2014/main" id="{C44F262E-7F68-87A9-E8C3-DAB0346A403A}"/>
              </a:ext>
            </a:extLst>
          </p:cNvPr>
          <p:cNvSpPr/>
          <p:nvPr/>
        </p:nvSpPr>
        <p:spPr>
          <a:xfrm>
            <a:off x="590642" y="2550027"/>
            <a:ext cx="3448380" cy="400110"/>
          </a:xfrm>
          <a:prstGeom prst="rect">
            <a:avLst/>
          </a:prstGeom>
        </p:spPr>
        <p:txBody>
          <a:bodyPr wrap="non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rabicPeriod" startAt="4"/>
            </a:pPr>
            <a:r>
              <a:rPr lang="es-ES_tradnl" sz="2000" b="1" dirty="0">
                <a:latin typeface="Montserrat SemiBold"/>
                <a:cs typeface="Arial"/>
              </a:rPr>
              <a:t>Objetivos Específicos</a:t>
            </a:r>
          </a:p>
        </p:txBody>
      </p:sp>
      <p:sp>
        <p:nvSpPr>
          <p:cNvPr id="12" name="27 CuadroTexto">
            <a:extLst>
              <a:ext uri="{FF2B5EF4-FFF2-40B4-BE49-F238E27FC236}">
                <a16:creationId xmlns:a16="http://schemas.microsoft.com/office/drawing/2014/main" id="{711B013B-4392-9731-EAFF-6F215D0EE3AD}"/>
              </a:ext>
            </a:extLst>
          </p:cNvPr>
          <p:cNvSpPr txBox="1"/>
          <p:nvPr/>
        </p:nvSpPr>
        <p:spPr>
          <a:xfrm>
            <a:off x="724872" y="4665094"/>
            <a:ext cx="3494867" cy="400110"/>
          </a:xfrm>
          <a:prstGeom prst="rect">
            <a:avLst/>
          </a:prstGeom>
          <a:noFill/>
        </p:spPr>
        <p:txBody>
          <a:bodyPr wrap="none" lIns="91440" tIns="45720" rIns="91440" bIns="45720" rtlCol="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rabicPeriod" startAt="5"/>
            </a:pPr>
            <a:r>
              <a:rPr lang="es-MX" sz="2000" b="1" dirty="0">
                <a:latin typeface="Montserrat SemiBold"/>
                <a:cs typeface="Arial"/>
              </a:rPr>
              <a:t>Ámbito de Aplicación</a:t>
            </a:r>
            <a:endParaRPr lang="es-ES_tradnl" sz="2000" b="1">
              <a:latin typeface="Montserrat SemiBold"/>
              <a:cs typeface="Arial"/>
            </a:endParaRPr>
          </a:p>
        </p:txBody>
      </p:sp>
      <p:sp>
        <p:nvSpPr>
          <p:cNvPr id="13" name="Rectángulo 12">
            <a:extLst>
              <a:ext uri="{FF2B5EF4-FFF2-40B4-BE49-F238E27FC236}">
                <a16:creationId xmlns:a16="http://schemas.microsoft.com/office/drawing/2014/main" id="{1982B69A-F3F6-AC46-F328-E895C5BEEC40}"/>
              </a:ext>
            </a:extLst>
          </p:cNvPr>
          <p:cNvSpPr/>
          <p:nvPr/>
        </p:nvSpPr>
        <p:spPr>
          <a:xfrm>
            <a:off x="4693418" y="2164501"/>
            <a:ext cx="6662759" cy="1569660"/>
          </a:xfrm>
          <a:prstGeom prst="rect">
            <a:avLst/>
          </a:prstGeom>
        </p:spPr>
        <p:txBody>
          <a:bodyPr wrap="squar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Arial"/>
              <a:buChar char="•"/>
            </a:pPr>
            <a:r>
              <a:rPr lang="es-MX" sz="1200" dirty="0">
                <a:latin typeface="Montserrat"/>
                <a:cs typeface="Arial"/>
              </a:rPr>
              <a:t>Aplicar los plazos de conservación de acuerdo a los años asignados por los Responsables de Archivo de Tramite de las áreas administrativas y sustantivas de la Agencia Espacial Mexicana.</a:t>
            </a:r>
            <a:endParaRPr lang="es-ES">
              <a:latin typeface="Montserrat"/>
              <a:cs typeface="Arial"/>
            </a:endParaRPr>
          </a:p>
          <a:p>
            <a:pPr algn="just"/>
            <a:endParaRPr lang="es-MX" sz="1200" dirty="0">
              <a:latin typeface="Montserrat Medium"/>
              <a:cs typeface="Arial" panose="020B0604020202020204" pitchFamily="34" charset="0"/>
            </a:endParaRPr>
          </a:p>
          <a:p>
            <a:pPr marL="171450" indent="-171450" algn="just">
              <a:buFont typeface="Arial"/>
              <a:buChar char="•"/>
            </a:pPr>
            <a:r>
              <a:rPr lang="es-MX" sz="1200" dirty="0">
                <a:latin typeface="Montserrat"/>
                <a:cs typeface="Arial"/>
              </a:rPr>
              <a:t>Llevar el control de las transferencias primarias que lleven a cabo los responsables de los Archivos de Trámite al Archivo de Concentración de la entidad y hacer la valoración de los documentos que deban conservarse como memoria histórica y realizar la transferencia secundaria al archivo histórico.</a:t>
            </a:r>
          </a:p>
        </p:txBody>
      </p:sp>
      <p:sp>
        <p:nvSpPr>
          <p:cNvPr id="14" name="3 CuadroTexto">
            <a:extLst>
              <a:ext uri="{FF2B5EF4-FFF2-40B4-BE49-F238E27FC236}">
                <a16:creationId xmlns:a16="http://schemas.microsoft.com/office/drawing/2014/main" id="{93715125-B3F3-8D8D-2C2B-CD5F07E5A0EE}"/>
              </a:ext>
            </a:extLst>
          </p:cNvPr>
          <p:cNvSpPr txBox="1"/>
          <p:nvPr/>
        </p:nvSpPr>
        <p:spPr>
          <a:xfrm>
            <a:off x="4840367" y="4436839"/>
            <a:ext cx="4315123" cy="1015663"/>
          </a:xfrm>
          <a:prstGeom prst="rect">
            <a:avLst/>
          </a:prstGeom>
          <a:noFill/>
        </p:spPr>
        <p:txBody>
          <a:bodyPr wrap="square" lIns="91440" tIns="45720" rIns="91440" bIns="45720" rtlCol="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s-MX" sz="1200" dirty="0">
                <a:latin typeface="Montserrat"/>
                <a:cs typeface="Arial"/>
              </a:rPr>
              <a:t>El presente Catalogo de Disposición Documental  de la Agencia es de observancia obligatoria y debe ser aplicado por las Unidades administrativas y sustantivas de la entidad en apego a la legislación y normatividad en materia de archivos. </a:t>
            </a:r>
            <a:endParaRPr lang="es-ES_tradnl" sz="1200">
              <a:latin typeface="Montserrat"/>
              <a:cs typeface="Arial" panose="020B0604020202020204" pitchFamily="34" charset="0"/>
            </a:endParaRPr>
          </a:p>
        </p:txBody>
      </p:sp>
    </p:spTree>
    <p:extLst>
      <p:ext uri="{BB962C8B-B14F-4D97-AF65-F5344CB8AC3E}">
        <p14:creationId xmlns:p14="http://schemas.microsoft.com/office/powerpoint/2010/main" val="3385421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DD968192-BE1C-890A-79A8-D97FCCFB4C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0720" y="52385"/>
            <a:ext cx="1249680" cy="1022989"/>
          </a:xfrm>
          <a:prstGeom prst="rect">
            <a:avLst/>
          </a:prstGeom>
        </p:spPr>
      </p:pic>
      <p:sp>
        <p:nvSpPr>
          <p:cNvPr id="3" name="Marcador de contenido 2">
            <a:extLst>
              <a:ext uri="{FF2B5EF4-FFF2-40B4-BE49-F238E27FC236}">
                <a16:creationId xmlns:a16="http://schemas.microsoft.com/office/drawing/2014/main" id="{010213D6-611B-0F43-7EEB-52EEDEF7FC19}"/>
              </a:ext>
            </a:extLst>
          </p:cNvPr>
          <p:cNvSpPr>
            <a:spLocks noGrp="1"/>
          </p:cNvSpPr>
          <p:nvPr>
            <p:ph idx="1"/>
          </p:nvPr>
        </p:nvSpPr>
        <p:spPr>
          <a:xfrm>
            <a:off x="4641013" y="1250531"/>
            <a:ext cx="7388522" cy="5127715"/>
          </a:xfrm>
        </p:spPr>
        <p:txBody>
          <a:bodyPr lIns="91440" tIns="45720" rIns="91440" bIns="45720" anchor="t">
            <a:normAutofit lnSpcReduction="10000"/>
          </a:bodyPr>
          <a:lstStyle/>
          <a:p>
            <a:pPr algn="just">
              <a:lnSpc>
                <a:spcPct val="100000"/>
              </a:lnSpc>
              <a:spcBef>
                <a:spcPts val="0"/>
              </a:spcBef>
            </a:pPr>
            <a:r>
              <a:rPr lang="es-MX" sz="1400" dirty="0">
                <a:latin typeface="Montserrat"/>
              </a:rPr>
              <a:t>Constitución Política de los Estados Unidos Mexicanos</a:t>
            </a:r>
            <a:endParaRPr lang="en-US" sz="1400">
              <a:latin typeface="Montserrat"/>
            </a:endParaRPr>
          </a:p>
          <a:p>
            <a:pPr algn="just">
              <a:lnSpc>
                <a:spcPct val="100000"/>
              </a:lnSpc>
              <a:spcBef>
                <a:spcPts val="0"/>
              </a:spcBef>
            </a:pPr>
            <a:endParaRPr lang="es-MX" sz="1600" b="1" dirty="0">
              <a:latin typeface="Montserrat"/>
            </a:endParaRPr>
          </a:p>
          <a:p>
            <a:pPr algn="just">
              <a:lnSpc>
                <a:spcPct val="100000"/>
              </a:lnSpc>
              <a:spcBef>
                <a:spcPts val="0"/>
              </a:spcBef>
            </a:pPr>
            <a:r>
              <a:rPr lang="es-MX" sz="1400" b="1" dirty="0">
                <a:latin typeface="Montserrat"/>
              </a:rPr>
              <a:t>Leyes:</a:t>
            </a:r>
            <a:endParaRPr lang="en-US" sz="1400">
              <a:latin typeface="Montserrat"/>
            </a:endParaRPr>
          </a:p>
          <a:p>
            <a:pPr algn="just">
              <a:lnSpc>
                <a:spcPct val="100000"/>
              </a:lnSpc>
              <a:spcBef>
                <a:spcPts val="0"/>
              </a:spcBef>
            </a:pPr>
            <a:endParaRPr lang="es-MX" sz="1400" b="1" dirty="0">
              <a:latin typeface="Montserrat"/>
            </a:endParaRPr>
          </a:p>
          <a:p>
            <a:pPr marL="171450" indent="-171450" algn="just">
              <a:lnSpc>
                <a:spcPct val="100000"/>
              </a:lnSpc>
              <a:spcBef>
                <a:spcPts val="0"/>
              </a:spcBef>
              <a:buChar char="•"/>
            </a:pPr>
            <a:r>
              <a:rPr lang="es-MX" sz="1400" dirty="0">
                <a:latin typeface="Montserrat"/>
              </a:rPr>
              <a:t>Ley Federal de Entidades Paraestatales</a:t>
            </a:r>
            <a:endParaRPr lang="en-US" sz="1400">
              <a:latin typeface="Montserrat"/>
            </a:endParaRPr>
          </a:p>
          <a:p>
            <a:pPr marL="171450" indent="-171450" algn="just">
              <a:lnSpc>
                <a:spcPct val="100000"/>
              </a:lnSpc>
              <a:spcBef>
                <a:spcPts val="0"/>
              </a:spcBef>
              <a:buChar char="•"/>
            </a:pPr>
            <a:r>
              <a:rPr lang="es-MX" sz="1400" dirty="0">
                <a:latin typeface="Montserrat"/>
              </a:rPr>
              <a:t>Ley que Crea la Agencia Espacial Mexicana</a:t>
            </a:r>
            <a:endParaRPr lang="en-US" sz="1400">
              <a:latin typeface="Montserrat"/>
            </a:endParaRPr>
          </a:p>
          <a:p>
            <a:pPr marL="171450" indent="-171450" algn="just">
              <a:lnSpc>
                <a:spcPct val="100000"/>
              </a:lnSpc>
              <a:spcBef>
                <a:spcPts val="0"/>
              </a:spcBef>
              <a:buChar char="•"/>
            </a:pPr>
            <a:r>
              <a:rPr lang="es-MX" sz="1400" dirty="0">
                <a:latin typeface="Montserrat"/>
              </a:rPr>
              <a:t>Ley General de Responsabilidades Administrativas de los Servidores Públicos </a:t>
            </a:r>
            <a:endParaRPr lang="en-US" sz="1400">
              <a:latin typeface="Montserrat"/>
            </a:endParaRPr>
          </a:p>
          <a:p>
            <a:pPr marL="171450" indent="-171450" algn="just">
              <a:lnSpc>
                <a:spcPct val="100000"/>
              </a:lnSpc>
              <a:spcBef>
                <a:spcPts val="0"/>
              </a:spcBef>
              <a:buChar char="•"/>
            </a:pPr>
            <a:r>
              <a:rPr lang="es-MX" sz="1400" dirty="0">
                <a:latin typeface="Montserrat"/>
              </a:rPr>
              <a:t>Ley General de Archivos </a:t>
            </a:r>
            <a:endParaRPr lang="en-US" sz="1400">
              <a:latin typeface="Montserrat"/>
            </a:endParaRPr>
          </a:p>
          <a:p>
            <a:pPr marL="171450" indent="-171450" algn="just">
              <a:lnSpc>
                <a:spcPct val="100000"/>
              </a:lnSpc>
              <a:spcBef>
                <a:spcPts val="0"/>
              </a:spcBef>
              <a:buChar char="•"/>
            </a:pPr>
            <a:r>
              <a:rPr lang="es-MX" sz="1400" dirty="0">
                <a:latin typeface="Montserrat"/>
              </a:rPr>
              <a:t>Ley de Planeación</a:t>
            </a:r>
            <a:endParaRPr lang="en-US" sz="1400">
              <a:latin typeface="Montserrat"/>
            </a:endParaRPr>
          </a:p>
          <a:p>
            <a:pPr marL="171450" indent="-171450" algn="just">
              <a:lnSpc>
                <a:spcPct val="100000"/>
              </a:lnSpc>
              <a:spcBef>
                <a:spcPts val="0"/>
              </a:spcBef>
              <a:buChar char="•"/>
            </a:pPr>
            <a:r>
              <a:rPr lang="es-MX" sz="1400" dirty="0">
                <a:latin typeface="Montserrat"/>
              </a:rPr>
              <a:t>Ley General del Sistema Nacional Anticorrupción</a:t>
            </a:r>
            <a:endParaRPr lang="en-US" sz="1400">
              <a:latin typeface="Montserrat"/>
            </a:endParaRPr>
          </a:p>
          <a:p>
            <a:pPr marL="171450" indent="-171450" algn="just">
              <a:lnSpc>
                <a:spcPct val="100000"/>
              </a:lnSpc>
              <a:spcBef>
                <a:spcPts val="0"/>
              </a:spcBef>
              <a:buChar char="•"/>
            </a:pPr>
            <a:r>
              <a:rPr lang="es-MX" sz="1400" dirty="0">
                <a:latin typeface="Montserrat"/>
              </a:rPr>
              <a:t>Ley General de Acceso de las Mujeres a una Vida Libre de Violencia</a:t>
            </a:r>
            <a:endParaRPr lang="en-US" sz="1400">
              <a:latin typeface="Montserrat"/>
            </a:endParaRPr>
          </a:p>
          <a:p>
            <a:pPr marL="171450" indent="-171450" algn="just">
              <a:lnSpc>
                <a:spcPct val="100000"/>
              </a:lnSpc>
              <a:spcBef>
                <a:spcPts val="0"/>
              </a:spcBef>
              <a:buChar char="•"/>
            </a:pPr>
            <a:r>
              <a:rPr lang="es-MX" sz="1400" dirty="0">
                <a:latin typeface="Montserrat"/>
              </a:rPr>
              <a:t>Ley Federal de Transparencia y Acceso a la información Pública Gubernamental </a:t>
            </a:r>
            <a:endParaRPr lang="en-US" sz="1400">
              <a:latin typeface="Montserrat"/>
            </a:endParaRPr>
          </a:p>
          <a:p>
            <a:pPr marL="171450" indent="-171450" algn="just">
              <a:lnSpc>
                <a:spcPct val="100000"/>
              </a:lnSpc>
              <a:spcBef>
                <a:spcPts val="0"/>
              </a:spcBef>
              <a:buChar char="•"/>
            </a:pPr>
            <a:r>
              <a:rPr lang="es-MX" sz="1400" dirty="0">
                <a:latin typeface="Montserrat"/>
              </a:rPr>
              <a:t>Ley Federal de Presupuesto y Responsabilidad Hacendaria</a:t>
            </a:r>
            <a:endParaRPr lang="en-US" sz="1400">
              <a:latin typeface="Montserrat"/>
            </a:endParaRPr>
          </a:p>
          <a:p>
            <a:pPr marL="171450" indent="-171450" algn="just">
              <a:lnSpc>
                <a:spcPct val="100000"/>
              </a:lnSpc>
              <a:spcBef>
                <a:spcPts val="0"/>
              </a:spcBef>
              <a:buChar char="•"/>
            </a:pPr>
            <a:r>
              <a:rPr lang="es-MX" sz="1400" dirty="0">
                <a:latin typeface="Montserrat"/>
              </a:rPr>
              <a:t>Ley Federal de Procedimiento Contencioso Administrativo</a:t>
            </a:r>
            <a:endParaRPr lang="en-US" sz="1400">
              <a:latin typeface="Montserrat"/>
            </a:endParaRPr>
          </a:p>
          <a:p>
            <a:pPr marL="171450" indent="-171450" algn="just">
              <a:lnSpc>
                <a:spcPct val="100000"/>
              </a:lnSpc>
              <a:spcBef>
                <a:spcPts val="0"/>
              </a:spcBef>
              <a:buChar char="•"/>
            </a:pPr>
            <a:r>
              <a:rPr lang="es-MX" sz="1400" dirty="0">
                <a:latin typeface="Montserrat"/>
              </a:rPr>
              <a:t>Ley Federal del Trabajo</a:t>
            </a:r>
            <a:endParaRPr lang="en-US" sz="1400">
              <a:latin typeface="Montserrat"/>
            </a:endParaRPr>
          </a:p>
          <a:p>
            <a:pPr marL="171450" indent="-171450" algn="just">
              <a:lnSpc>
                <a:spcPct val="100000"/>
              </a:lnSpc>
              <a:spcBef>
                <a:spcPts val="0"/>
              </a:spcBef>
              <a:buChar char="•"/>
            </a:pPr>
            <a:r>
              <a:rPr lang="es-MX" sz="1400" dirty="0">
                <a:latin typeface="Montserrat"/>
              </a:rPr>
              <a:t>Ley Federal de los Trabajadores al Servicio del Estado</a:t>
            </a:r>
            <a:endParaRPr lang="en-US" sz="1400">
              <a:latin typeface="Montserrat"/>
            </a:endParaRPr>
          </a:p>
          <a:p>
            <a:pPr marL="171450" indent="-171450" algn="just">
              <a:lnSpc>
                <a:spcPct val="100000"/>
              </a:lnSpc>
              <a:spcBef>
                <a:spcPts val="0"/>
              </a:spcBef>
              <a:buChar char="•"/>
            </a:pPr>
            <a:r>
              <a:rPr lang="es-MX" sz="1400" dirty="0">
                <a:latin typeface="Montserrat"/>
              </a:rPr>
              <a:t>Ley Federal de Telecomunicaciones y Radiodifusión</a:t>
            </a:r>
            <a:endParaRPr lang="en-US" sz="1400">
              <a:latin typeface="Montserrat"/>
            </a:endParaRPr>
          </a:p>
          <a:p>
            <a:pPr marL="171450" indent="-171450" algn="just">
              <a:lnSpc>
                <a:spcPct val="100000"/>
              </a:lnSpc>
              <a:spcBef>
                <a:spcPts val="0"/>
              </a:spcBef>
              <a:buChar char="•"/>
            </a:pPr>
            <a:r>
              <a:rPr lang="es-MX" sz="1400" dirty="0">
                <a:latin typeface="Montserrat"/>
              </a:rPr>
              <a:t>Ley Federal de Archivos</a:t>
            </a:r>
            <a:endParaRPr lang="en-US" sz="1400">
              <a:latin typeface="Montserrat"/>
            </a:endParaRPr>
          </a:p>
          <a:p>
            <a:pPr marL="171450" indent="-171450" algn="just">
              <a:lnSpc>
                <a:spcPct val="100000"/>
              </a:lnSpc>
              <a:spcBef>
                <a:spcPts val="0"/>
              </a:spcBef>
              <a:buChar char="•"/>
            </a:pPr>
            <a:r>
              <a:rPr lang="es-MX" sz="1400" dirty="0">
                <a:latin typeface="Montserrat"/>
              </a:rPr>
              <a:t>Ley Federal para Prevenir y Eliminar la Discriminación</a:t>
            </a:r>
            <a:endParaRPr lang="en-US" sz="1400">
              <a:latin typeface="Montserrat"/>
            </a:endParaRPr>
          </a:p>
          <a:p>
            <a:pPr marL="171450" indent="-171450" algn="just">
              <a:lnSpc>
                <a:spcPct val="100000"/>
              </a:lnSpc>
              <a:spcBef>
                <a:spcPts val="0"/>
              </a:spcBef>
              <a:buChar char="•"/>
            </a:pPr>
            <a:r>
              <a:rPr lang="es-MX" sz="1400" dirty="0">
                <a:latin typeface="Montserrat"/>
              </a:rPr>
              <a:t>Ley Federal de Transparencia y Acceso a la Información Pública</a:t>
            </a:r>
          </a:p>
          <a:p>
            <a:pPr marL="171450" indent="-171450" algn="just">
              <a:lnSpc>
                <a:spcPct val="100000"/>
              </a:lnSpc>
              <a:spcBef>
                <a:spcPts val="0"/>
              </a:spcBef>
              <a:buChar char="•"/>
            </a:pPr>
            <a:r>
              <a:rPr lang="en-US" sz="1400" dirty="0">
                <a:latin typeface="Montserrat"/>
              </a:rPr>
              <a:t>Ley Federal </a:t>
            </a:r>
            <a:r>
              <a:rPr lang="en-US" sz="1400" dirty="0" err="1">
                <a:latin typeface="Montserrat"/>
              </a:rPr>
              <a:t>sobre</a:t>
            </a:r>
            <a:r>
              <a:rPr lang="en-US" sz="1400" dirty="0">
                <a:latin typeface="Montserrat"/>
              </a:rPr>
              <a:t> </a:t>
            </a:r>
            <a:r>
              <a:rPr lang="en-US" sz="1400" dirty="0" err="1">
                <a:latin typeface="Montserrat"/>
              </a:rPr>
              <a:t>Metrología</a:t>
            </a:r>
            <a:r>
              <a:rPr lang="en-US" sz="1400" dirty="0">
                <a:latin typeface="Montserrat"/>
              </a:rPr>
              <a:t> y </a:t>
            </a:r>
            <a:r>
              <a:rPr lang="en-US" sz="1400" dirty="0" err="1">
                <a:latin typeface="Montserrat"/>
              </a:rPr>
              <a:t>Normalización</a:t>
            </a:r>
            <a:endParaRPr lang="es-MX" sz="1400">
              <a:latin typeface="Montserrat"/>
            </a:endParaRPr>
          </a:p>
          <a:p>
            <a:pPr marL="171450" indent="-171450" algn="just">
              <a:lnSpc>
                <a:spcPct val="100000"/>
              </a:lnSpc>
              <a:spcBef>
                <a:spcPts val="0"/>
              </a:spcBef>
              <a:buChar char="•"/>
            </a:pPr>
            <a:r>
              <a:rPr lang="en-US" sz="1400" dirty="0">
                <a:latin typeface="Montserrat"/>
              </a:rPr>
              <a:t>Ley General de Bienes Nacionales</a:t>
            </a:r>
            <a:endParaRPr lang="es-MX" sz="1400">
              <a:latin typeface="Montserrat"/>
            </a:endParaRPr>
          </a:p>
          <a:p>
            <a:pPr marL="171450" indent="-171450" algn="just">
              <a:lnSpc>
                <a:spcPct val="100000"/>
              </a:lnSpc>
              <a:spcBef>
                <a:spcPts val="0"/>
              </a:spcBef>
              <a:buChar char="•"/>
            </a:pPr>
            <a:r>
              <a:rPr lang="en-US" sz="1400" dirty="0">
                <a:latin typeface="Montserrat"/>
              </a:rPr>
              <a:t>Ley General de Cambio </a:t>
            </a:r>
            <a:r>
              <a:rPr lang="en-US" sz="1400" dirty="0" err="1">
                <a:latin typeface="Montserrat"/>
              </a:rPr>
              <a:t>Climático</a:t>
            </a:r>
            <a:endParaRPr lang="es-MX" sz="1400">
              <a:latin typeface="Montserrat"/>
            </a:endParaRPr>
          </a:p>
          <a:p>
            <a:pPr algn="just"/>
            <a:endParaRPr lang="es-MX" sz="1400" dirty="0">
              <a:latin typeface="Montserrat"/>
            </a:endParaRPr>
          </a:p>
        </p:txBody>
      </p:sp>
      <p:sp>
        <p:nvSpPr>
          <p:cNvPr id="5" name="16 Rectángulo">
            <a:extLst>
              <a:ext uri="{FF2B5EF4-FFF2-40B4-BE49-F238E27FC236}">
                <a16:creationId xmlns:a16="http://schemas.microsoft.com/office/drawing/2014/main" id="{D8D6493B-21C4-770E-84C5-E565EB7BB1E3}"/>
              </a:ext>
            </a:extLst>
          </p:cNvPr>
          <p:cNvSpPr/>
          <p:nvPr/>
        </p:nvSpPr>
        <p:spPr>
          <a:xfrm>
            <a:off x="261298" y="684749"/>
            <a:ext cx="3693640" cy="400110"/>
          </a:xfrm>
          <a:prstGeom prst="rect">
            <a:avLst/>
          </a:prstGeom>
        </p:spPr>
        <p:txBody>
          <a:bodyPr wrap="none">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rabicPeriod" startAt="6"/>
            </a:pPr>
            <a:r>
              <a:rPr lang="es-ES_tradnl" sz="2000" b="1" dirty="0">
                <a:latin typeface="Arial" panose="020B0604020202020204" pitchFamily="34" charset="0"/>
                <a:cs typeface="Arial" panose="020B0604020202020204" pitchFamily="34" charset="0"/>
              </a:rPr>
              <a:t>Marco Legal y Normativo</a:t>
            </a:r>
          </a:p>
        </p:txBody>
      </p:sp>
    </p:spTree>
    <p:extLst>
      <p:ext uri="{BB962C8B-B14F-4D97-AF65-F5344CB8AC3E}">
        <p14:creationId xmlns:p14="http://schemas.microsoft.com/office/powerpoint/2010/main" val="3525343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9C682FEE-C85F-9EDB-EF28-F720A78A4E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0720" y="52385"/>
            <a:ext cx="1249680" cy="1022989"/>
          </a:xfrm>
          <a:prstGeom prst="rect">
            <a:avLst/>
          </a:prstGeom>
        </p:spPr>
      </p:pic>
      <p:sp>
        <p:nvSpPr>
          <p:cNvPr id="9" name="Rectángulo 8">
            <a:extLst>
              <a:ext uri="{FF2B5EF4-FFF2-40B4-BE49-F238E27FC236}">
                <a16:creationId xmlns:a16="http://schemas.microsoft.com/office/drawing/2014/main" id="{E9B3C162-5CA3-62E3-CD00-84CB04C266A8}"/>
              </a:ext>
            </a:extLst>
          </p:cNvPr>
          <p:cNvSpPr/>
          <p:nvPr/>
        </p:nvSpPr>
        <p:spPr>
          <a:xfrm>
            <a:off x="4771526" y="843672"/>
            <a:ext cx="6926832" cy="4401205"/>
          </a:xfrm>
          <a:prstGeom prst="rect">
            <a:avLst/>
          </a:prstGeom>
        </p:spPr>
        <p:txBody>
          <a:bodyPr wrap="squar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400" dirty="0">
                <a:latin typeface="Montserrat"/>
              </a:rPr>
              <a:t>•Ley General de Contabilidad Gubernamental</a:t>
            </a:r>
          </a:p>
          <a:p>
            <a:r>
              <a:rPr lang="es-MX" sz="1400" dirty="0">
                <a:latin typeface="Montserrat"/>
              </a:rPr>
              <a:t>•Ley General de Sociedades Mercantiles</a:t>
            </a:r>
          </a:p>
          <a:p>
            <a:r>
              <a:rPr lang="es-MX" sz="1400" dirty="0">
                <a:latin typeface="Montserrat"/>
              </a:rPr>
              <a:t>•Ley General para la Igualdad entre Mujeres y Hombres</a:t>
            </a:r>
          </a:p>
          <a:p>
            <a:r>
              <a:rPr lang="es-MX" sz="1400" dirty="0">
                <a:latin typeface="Montserrat"/>
              </a:rPr>
              <a:t>•Ley Federal de Derechos</a:t>
            </a:r>
          </a:p>
          <a:p>
            <a:r>
              <a:rPr lang="es-MX" sz="1400" dirty="0">
                <a:latin typeface="Montserrat"/>
              </a:rPr>
              <a:t>•Ley General de Transparencia y Acceso a la Información Pública</a:t>
            </a:r>
          </a:p>
          <a:p>
            <a:r>
              <a:rPr lang="es-MX" sz="1400" dirty="0">
                <a:latin typeface="Montserrat"/>
              </a:rPr>
              <a:t>•Ley Federal del Derecho de Autor</a:t>
            </a:r>
          </a:p>
          <a:p>
            <a:r>
              <a:rPr lang="es-MX" sz="1400" dirty="0">
                <a:latin typeface="Montserrat"/>
              </a:rPr>
              <a:t>•Ley de Amparo, reglamentaria del artículo 103 y 107 de la Constitución Política de los Estados Unidos Mexicanos</a:t>
            </a:r>
          </a:p>
          <a:p>
            <a:r>
              <a:rPr lang="es-MX" sz="1400" dirty="0">
                <a:latin typeface="Montserrat"/>
              </a:rPr>
              <a:t>•Ley de Asociaciones Público-Privadas</a:t>
            </a:r>
          </a:p>
          <a:p>
            <a:pPr algn="just"/>
            <a:r>
              <a:rPr lang="es-MX" sz="1400" dirty="0">
                <a:latin typeface="Montserrat"/>
              </a:rPr>
              <a:t>•Ley de Ciencia y Tecnología</a:t>
            </a:r>
          </a:p>
          <a:p>
            <a:r>
              <a:rPr lang="es-MX" sz="1400" dirty="0">
                <a:latin typeface="Montserrat"/>
              </a:rPr>
              <a:t>•Ley de la Propiedad Industrial</a:t>
            </a:r>
          </a:p>
          <a:p>
            <a:r>
              <a:rPr lang="es-MX" sz="1400" dirty="0">
                <a:latin typeface="Montserrat"/>
              </a:rPr>
              <a:t>•Ley de Adquisiciones, Arrendamientos y Servicios del Sector Público</a:t>
            </a:r>
          </a:p>
          <a:p>
            <a:r>
              <a:rPr lang="es-MX" sz="1400" dirty="0">
                <a:latin typeface="Montserrat"/>
              </a:rPr>
              <a:t>•Ley de Obras Públicas y Servicios Relacionados con las mismas</a:t>
            </a:r>
          </a:p>
          <a:p>
            <a:r>
              <a:rPr lang="es-MX" sz="1400" dirty="0">
                <a:latin typeface="Montserrat"/>
              </a:rPr>
              <a:t>•Ley Orgánica de la Administración Pública Federal</a:t>
            </a:r>
          </a:p>
          <a:p>
            <a:r>
              <a:rPr lang="es-MX" sz="1400" dirty="0">
                <a:latin typeface="Montserrat"/>
              </a:rPr>
              <a:t>•Ley de Firma Electrónica Avanzada</a:t>
            </a:r>
          </a:p>
          <a:p>
            <a:r>
              <a:rPr lang="es-MX" sz="1400" dirty="0">
                <a:latin typeface="Montserrat"/>
              </a:rPr>
              <a:t>•Ley de Instituciones de Seguros y Fianzas</a:t>
            </a:r>
          </a:p>
          <a:p>
            <a:r>
              <a:rPr lang="es-MX" sz="1400" dirty="0">
                <a:latin typeface="Montserrat"/>
              </a:rPr>
              <a:t>•Ley de los Sistemas de Ahorro para el Retiro</a:t>
            </a:r>
          </a:p>
          <a:p>
            <a:r>
              <a:rPr lang="es-MX" sz="1400" dirty="0">
                <a:latin typeface="Montserrat"/>
              </a:rPr>
              <a:t>•Ley del Diario Oficial de la Federación y Gacetas Gubernamentales</a:t>
            </a:r>
          </a:p>
          <a:p>
            <a:r>
              <a:rPr lang="es-MX" sz="1400" dirty="0">
                <a:latin typeface="Montserrat"/>
              </a:rPr>
              <a:t>•Ley Sobre la Celebración de Tratados</a:t>
            </a:r>
          </a:p>
          <a:p>
            <a:r>
              <a:rPr lang="es-MX" sz="1400" dirty="0">
                <a:latin typeface="Montserrat"/>
              </a:rPr>
              <a:t>•Ley General de Protección Civil</a:t>
            </a:r>
          </a:p>
        </p:txBody>
      </p:sp>
    </p:spTree>
    <p:extLst>
      <p:ext uri="{BB962C8B-B14F-4D97-AF65-F5344CB8AC3E}">
        <p14:creationId xmlns:p14="http://schemas.microsoft.com/office/powerpoint/2010/main" val="933553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10">
            <a:extLst>
              <a:ext uri="{FF2B5EF4-FFF2-40B4-BE49-F238E27FC236}">
                <a16:creationId xmlns:a16="http://schemas.microsoft.com/office/drawing/2014/main" id="{9C682FEE-C85F-9EDB-EF28-F720A78A4E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40720" y="52385"/>
            <a:ext cx="1249680" cy="1022989"/>
          </a:xfrm>
          <a:prstGeom prst="rect">
            <a:avLst/>
          </a:prstGeom>
        </p:spPr>
      </p:pic>
      <p:sp>
        <p:nvSpPr>
          <p:cNvPr id="2" name="Rectángulo 1">
            <a:extLst>
              <a:ext uri="{FF2B5EF4-FFF2-40B4-BE49-F238E27FC236}">
                <a16:creationId xmlns:a16="http://schemas.microsoft.com/office/drawing/2014/main" id="{E3A85B22-3F6B-9B80-A8F8-A3AF30BCF268}"/>
              </a:ext>
            </a:extLst>
          </p:cNvPr>
          <p:cNvSpPr/>
          <p:nvPr/>
        </p:nvSpPr>
        <p:spPr>
          <a:xfrm>
            <a:off x="5204740" y="899954"/>
            <a:ext cx="6354791" cy="4832092"/>
          </a:xfrm>
          <a:prstGeom prst="rect">
            <a:avLst/>
          </a:prstGeom>
          <a:ln>
            <a:solidFill>
              <a:schemeClr val="bg1"/>
            </a:solidFill>
          </a:ln>
        </p:spPr>
        <p:txBody>
          <a:bodyPr wrap="square" lIns="91440" tIns="45720" rIns="91440" bIns="45720" anchor="t">
            <a:spAutoFit/>
          </a:bodyPr>
          <a:ls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sz="1200" dirty="0">
                <a:latin typeface="Montserrat"/>
              </a:rPr>
              <a:t>•L</a:t>
            </a:r>
            <a:r>
              <a:rPr lang="es-MX" sz="1400" dirty="0">
                <a:latin typeface="Montserrat"/>
              </a:rPr>
              <a:t>ey General de Responsabilidades Administrativas</a:t>
            </a:r>
          </a:p>
          <a:p>
            <a:r>
              <a:rPr lang="es-MX" sz="1400" dirty="0">
                <a:latin typeface="Montserrat"/>
              </a:rPr>
              <a:t>•Ley General de Protección de Datos Personales en Posesión de los Sujetos Obligados</a:t>
            </a:r>
          </a:p>
          <a:p>
            <a:r>
              <a:rPr lang="es-MX" sz="1400" dirty="0">
                <a:latin typeface="Montserrat"/>
              </a:rPr>
              <a:t>•Ley Federal de Procedimiento Administrativo</a:t>
            </a:r>
          </a:p>
          <a:p>
            <a:endParaRPr lang="es-MX" sz="1400" dirty="0">
              <a:latin typeface="Montserrat"/>
            </a:endParaRPr>
          </a:p>
          <a:p>
            <a:r>
              <a:rPr lang="es-MX" sz="1400" b="1" dirty="0">
                <a:latin typeface="Montserrat"/>
              </a:rPr>
              <a:t>Reglamentos:</a:t>
            </a:r>
          </a:p>
          <a:p>
            <a:endParaRPr lang="es-MX" sz="1400" b="1" dirty="0">
              <a:latin typeface="Montserrat"/>
            </a:endParaRPr>
          </a:p>
          <a:p>
            <a:r>
              <a:rPr lang="es-MX" sz="1400" dirty="0">
                <a:latin typeface="Montserrat"/>
              </a:rPr>
              <a:t>•Reglamento de la Ley de Adquisiciones, Arrendamientos y Servicios del Sector Público</a:t>
            </a:r>
          </a:p>
          <a:p>
            <a:r>
              <a:rPr lang="es-MX" sz="1400" dirty="0">
                <a:latin typeface="Montserrat"/>
              </a:rPr>
              <a:t>•Reglamento de la Ley de Obras Públicas y Servicios Relacionados con las Mismas</a:t>
            </a:r>
          </a:p>
          <a:p>
            <a:r>
              <a:rPr lang="es-MX" sz="1400" dirty="0">
                <a:latin typeface="Montserrat"/>
              </a:rPr>
              <a:t>•Reglamento de la Ley Federal de Archivos</a:t>
            </a:r>
          </a:p>
          <a:p>
            <a:r>
              <a:rPr lang="es-MX" sz="1400" dirty="0">
                <a:latin typeface="Montserrat"/>
              </a:rPr>
              <a:t>•Reglamento de Comunicación Vía Satélite</a:t>
            </a:r>
          </a:p>
          <a:p>
            <a:r>
              <a:rPr lang="es-MX" sz="1400" dirty="0">
                <a:latin typeface="Montserrat"/>
              </a:rPr>
              <a:t>•Reglamento de la Ley General de Acceso de las Mujeres a una Vida Libre de Violencia</a:t>
            </a:r>
          </a:p>
          <a:p>
            <a:r>
              <a:rPr lang="es-MX" sz="1400" dirty="0">
                <a:latin typeface="Montserrat"/>
              </a:rPr>
              <a:t>•Reglamento de la Ley Federal de las Entidades Paraestatales</a:t>
            </a:r>
          </a:p>
          <a:p>
            <a:r>
              <a:rPr lang="es-MX" sz="1400" dirty="0">
                <a:latin typeface="Montserrat"/>
              </a:rPr>
              <a:t>•Reglamento de la Ley de la Propiedad Industrial</a:t>
            </a:r>
          </a:p>
          <a:p>
            <a:r>
              <a:rPr lang="es-MX" sz="1400" dirty="0">
                <a:latin typeface="Montserrat"/>
              </a:rPr>
              <a:t>•Reglamento de la Ley Federal Sobre Metrología y Normalización</a:t>
            </a:r>
          </a:p>
          <a:p>
            <a:r>
              <a:rPr lang="es-MX" sz="1400" dirty="0">
                <a:latin typeface="Montserrat"/>
              </a:rPr>
              <a:t>•Reglamento de la Ley de Obras Públicas y Servicios Relacionados con las Mismas</a:t>
            </a:r>
          </a:p>
          <a:p>
            <a:r>
              <a:rPr lang="es-MX" sz="1400" dirty="0">
                <a:latin typeface="Montserrat"/>
              </a:rPr>
              <a:t>•Reglamento de la Ley Federal de Presupuesto y Responsabilidad Hacendaria</a:t>
            </a:r>
          </a:p>
        </p:txBody>
      </p:sp>
    </p:spTree>
    <p:extLst>
      <p:ext uri="{BB962C8B-B14F-4D97-AF65-F5344CB8AC3E}">
        <p14:creationId xmlns:p14="http://schemas.microsoft.com/office/powerpoint/2010/main" val="116929559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1282</TotalTime>
  <Words>4170</Words>
  <Application>Microsoft Office PowerPoint</Application>
  <PresentationFormat>Panorámica</PresentationFormat>
  <Paragraphs>330</Paragraphs>
  <Slides>23</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23</vt:i4>
      </vt:variant>
    </vt:vector>
  </HeadingPairs>
  <TitlesOfParts>
    <vt:vector size="31" baseType="lpstr">
      <vt:lpstr>Montserrat SemiBold</vt:lpstr>
      <vt:lpstr>Calibri</vt:lpstr>
      <vt:lpstr>Montserrat Medium</vt:lpstr>
      <vt:lpstr>Montserrat</vt:lpstr>
      <vt:lpstr>Arial</vt:lpstr>
      <vt:lpstr>Arial,Sans-Serif</vt:lpstr>
      <vt:lpstr>Tema de Office</vt:lpstr>
      <vt:lpstr>Tema de Office</vt:lpstr>
      <vt:lpstr>CATÁLOGO DE DISPOSICIÓN DOCUMENTAL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Jorge Ángel González Canchola</cp:lastModifiedBy>
  <cp:revision>708</cp:revision>
  <dcterms:created xsi:type="dcterms:W3CDTF">2018-12-04T03:27:02Z</dcterms:created>
  <dcterms:modified xsi:type="dcterms:W3CDTF">2023-01-31T18:16:30Z</dcterms:modified>
</cp:coreProperties>
</file>